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>
  <p:sldMasterIdLst>
    <p:sldMasterId id="2147483739" r:id="rId1"/>
  </p:sldMasterIdLst>
  <p:notesMasterIdLst>
    <p:notesMasterId r:id="rId41"/>
  </p:notesMasterIdLst>
  <p:handoutMasterIdLst>
    <p:handoutMasterId r:id="rId42"/>
  </p:handoutMasterIdLst>
  <p:sldIdLst>
    <p:sldId id="256" r:id="rId2"/>
    <p:sldId id="294" r:id="rId3"/>
    <p:sldId id="296" r:id="rId4"/>
    <p:sldId id="295" r:id="rId5"/>
    <p:sldId id="271" r:id="rId6"/>
    <p:sldId id="309" r:id="rId7"/>
    <p:sldId id="318" r:id="rId8"/>
    <p:sldId id="319" r:id="rId9"/>
    <p:sldId id="335" r:id="rId10"/>
    <p:sldId id="336" r:id="rId11"/>
    <p:sldId id="320" r:id="rId12"/>
    <p:sldId id="321" r:id="rId13"/>
    <p:sldId id="378" r:id="rId14"/>
    <p:sldId id="300" r:id="rId15"/>
    <p:sldId id="337" r:id="rId16"/>
    <p:sldId id="338" r:id="rId17"/>
    <p:sldId id="301" r:id="rId18"/>
    <p:sldId id="352" r:id="rId19"/>
    <p:sldId id="353" r:id="rId20"/>
    <p:sldId id="342" r:id="rId21"/>
    <p:sldId id="379" r:id="rId22"/>
    <p:sldId id="354" r:id="rId23"/>
    <p:sldId id="348" r:id="rId24"/>
    <p:sldId id="344" r:id="rId25"/>
    <p:sldId id="345" r:id="rId26"/>
    <p:sldId id="346" r:id="rId27"/>
    <p:sldId id="347" r:id="rId28"/>
    <p:sldId id="349" r:id="rId29"/>
    <p:sldId id="351" r:id="rId30"/>
    <p:sldId id="375" r:id="rId31"/>
    <p:sldId id="350" r:id="rId32"/>
    <p:sldId id="355" r:id="rId33"/>
    <p:sldId id="374" r:id="rId34"/>
    <p:sldId id="361" r:id="rId35"/>
    <p:sldId id="371" r:id="rId36"/>
    <p:sldId id="372" r:id="rId37"/>
    <p:sldId id="373" r:id="rId38"/>
    <p:sldId id="377" r:id="rId39"/>
    <p:sldId id="260" r:id="rId4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5758">
          <p15:clr>
            <a:srgbClr val="A4A3A4"/>
          </p15:clr>
        </p15:guide>
        <p15:guide id="2" pos="323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DEF"/>
    <a:srgbClr val="D5E5FF"/>
    <a:srgbClr val="6182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4"/>
    <p:restoredTop sz="87826" autoAdjust="0"/>
  </p:normalViewPr>
  <p:slideViewPr>
    <p:cSldViewPr>
      <p:cViewPr varScale="1">
        <p:scale>
          <a:sx n="53" d="100"/>
          <a:sy n="53" d="100"/>
        </p:scale>
        <p:origin x="150" y="432"/>
      </p:cViewPr>
      <p:guideLst>
        <p:guide orient="horz" pos="3239"/>
        <p:guide pos="5758"/>
      </p:guideLst>
    </p:cSldViewPr>
  </p:slideViewPr>
  <p:notesTextViewPr>
    <p:cViewPr>
      <p:scale>
        <a:sx n="85" d="100"/>
        <a:sy n="85" d="100"/>
      </p:scale>
      <p:origin x="0" y="0"/>
    </p:cViewPr>
  </p:notesTextViewPr>
  <p:notesViewPr>
    <p:cSldViewPr snapToObjects="1">
      <p:cViewPr varScale="1">
        <p:scale>
          <a:sx n="100" d="100"/>
          <a:sy n="100" d="100"/>
        </p:scale>
        <p:origin x="0" y="0"/>
      </p:cViewPr>
      <p:guideLst>
        <p:guide orient="horz" pos="5758"/>
        <p:guide pos="323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826919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2024-05-30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826919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6919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2024-05-30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6919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4"/>
          <p:cNvSpPr>
            <a:spLocks noGrp="1"/>
          </p:cNvSpPr>
          <p:nvPr>
            <p:ph type="body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39940" name="슬라이드 번호 개체 틀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E986404-7736-448C-A8D9-D9FCD17E0F37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22645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32357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  <a:defRPr/>
            </a:pPr>
            <a:endParaRPr lang="ko-KR" altLang="en-US"/>
          </a:p>
        </p:txBody>
      </p:sp>
      <p:sp>
        <p:nvSpPr>
          <p:cNvPr id="3" name="슬라이드 노트 개체 틀 4"/>
          <p:cNvSpPr txBox="1">
            <a:spLocks noGrp="1"/>
          </p:cNvSpPr>
          <p:nvPr>
            <p:ph type="body" idx="3"/>
          </p:nvPr>
        </p:nvSpPr>
        <p:spPr>
          <a:xfrm>
            <a:off x="1028700" y="8686800"/>
            <a:ext cx="8230235" cy="82302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latinLnBrk="0">
              <a:buFontTx/>
              <a:buNone/>
              <a:defRPr/>
            </a:pPr>
            <a:endParaRPr lang="ko-KR" altLang="en-US"/>
          </a:p>
        </p:txBody>
      </p:sp>
      <p:sp>
        <p:nvSpPr>
          <p:cNvPr id="4" name="슬라이드 번호 개체 틀 6"/>
          <p:cNvSpPr txBox="1">
            <a:spLocks noGrp="1"/>
          </p:cNvSpPr>
          <p:nvPr>
            <p:ph type="sldNum" idx="5"/>
          </p:nvPr>
        </p:nvSpPr>
        <p:spPr>
          <a:xfrm>
            <a:off x="5826760" y="17370424"/>
            <a:ext cx="4458335" cy="9150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latinLnBrk="0">
              <a:buFontTx/>
              <a:buNone/>
              <a:defRPr/>
            </a:pPr>
            <a:fld id="{B9320F77-B9A0-41C5-862A-B4B631284C64}" type="slidenum">
              <a:rPr lang="en-US" altLang="en-US"/>
              <a:pPr marL="0" indent="0" latinLnBrk="0">
                <a:buFontTx/>
                <a:buNone/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  <a:defRPr/>
            </a:pPr>
            <a:endParaRPr lang="ko-KR" altLang="en-US"/>
          </a:p>
        </p:txBody>
      </p:sp>
      <p:sp>
        <p:nvSpPr>
          <p:cNvPr id="3" name="슬라이드 노트 개체 틀 4"/>
          <p:cNvSpPr txBox="1">
            <a:spLocks noGrp="1"/>
          </p:cNvSpPr>
          <p:nvPr>
            <p:ph type="body" idx="3"/>
          </p:nvPr>
        </p:nvSpPr>
        <p:spPr>
          <a:xfrm>
            <a:off x="1028700" y="8686800"/>
            <a:ext cx="8230235" cy="82302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latinLnBrk="0">
              <a:buFontTx/>
              <a:buNone/>
              <a:defRPr/>
            </a:pPr>
            <a:endParaRPr lang="ko-KR" altLang="en-US"/>
          </a:p>
        </p:txBody>
      </p:sp>
      <p:sp>
        <p:nvSpPr>
          <p:cNvPr id="4" name="슬라이드 번호 개체 틀 6"/>
          <p:cNvSpPr txBox="1">
            <a:spLocks noGrp="1"/>
          </p:cNvSpPr>
          <p:nvPr>
            <p:ph type="sldNum" idx="5"/>
          </p:nvPr>
        </p:nvSpPr>
        <p:spPr>
          <a:xfrm>
            <a:off x="5826760" y="17370424"/>
            <a:ext cx="4458335" cy="9150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latinLnBrk="0">
              <a:buFontTx/>
              <a:buNone/>
              <a:defRPr/>
            </a:pPr>
            <a:fld id="{B9320F77-B9A0-41C5-862A-B4B631284C64}" type="slidenum">
              <a:rPr lang="en-US" altLang="en-US"/>
              <a:pPr marL="0" indent="0" latinLnBrk="0">
                <a:buFontTx/>
                <a:buNone/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0656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88616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28951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66711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09233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83725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2421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en-US" altLang="ko-KR"/>
              <a:pPr lvl="0">
                <a:defRPr/>
              </a:pPr>
              <a:t>5/30/2024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544800" y="9410700"/>
            <a:ext cx="2438400" cy="533399"/>
          </a:xfrm>
        </p:spPr>
        <p:txBody>
          <a:bodyPr/>
          <a:lstStyle>
            <a:lvl1pPr>
              <a:defRPr sz="3000" b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en-US" altLang="ko-KR"/>
              <a:pPr lvl="0">
                <a:defRPr/>
              </a:pPr>
              <a:t>5/30/2024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en-US" altLang="ko-KR"/>
              <a:pPr lvl="0">
                <a:defRPr/>
              </a:pPr>
              <a:t>5/30/2024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en-US" altLang="ko-KR"/>
              <a:pPr lvl="0">
                <a:defRPr/>
              </a:pPr>
              <a:t>5/30/2024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en-US" altLang="ko-KR"/>
              <a:pPr lvl="0">
                <a:defRPr/>
              </a:pPr>
              <a:t>5/30/2024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en-US" altLang="ko-KR"/>
              <a:pPr lvl="0">
                <a:defRPr/>
              </a:pPr>
              <a:t>5/30/2024</a:t>
            </a:fld>
            <a:endParaRPr 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en-US" altLang="ko-KR"/>
              <a:pPr lvl="0">
                <a:defRPr/>
              </a:pPr>
              <a:t>5/30/2024</a:t>
            </a:fld>
            <a:endParaRPr 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en-US" altLang="ko-KR"/>
              <a:pPr lvl="0">
                <a:defRPr/>
              </a:pPr>
              <a:t>5/30/2024</a:t>
            </a:fld>
            <a:endParaRPr 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3"/>
          <p:cNvSpPr>
            <a:spLocks noGrp="1"/>
          </p:cNvSpPr>
          <p:nvPr userDrawn="1"/>
        </p:nvSpPr>
        <p:spPr>
          <a:xfrm>
            <a:off x="15773400" y="948690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lvl="0" algn="r" defTabSz="914400">
              <a:buClr>
                <a:schemeClr val="lt1"/>
              </a:buClr>
              <a:buNone/>
              <a:defRPr/>
            </a:pPr>
            <a:fld id="{B1393E5F-521B-4CAD-9D3A-AE923D912DCE}" type="slidenum">
              <a:rPr lang="en-US" sz="3000" b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pPr lvl="0" algn="r" defTabSz="914400">
                <a:buClr>
                  <a:schemeClr val="lt1"/>
                </a:buClr>
                <a:buNone/>
                <a:defRPr/>
              </a:pPr>
              <a:t>‹#›</a:t>
            </a:fld>
            <a:endParaRPr lang="en-US" sz="3000" b="1">
              <a:solidFill>
                <a:schemeClr val="lt1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en-US" altLang="ko-KR"/>
              <a:pPr lvl="0">
                <a:defRPr/>
              </a:pPr>
              <a:t>5/30/2024</a:t>
            </a:fld>
            <a:endParaRPr lang="ko-K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6002000" y="9731375"/>
            <a:ext cx="2133600" cy="365125"/>
          </a:xfrm>
        </p:spPr>
        <p:txBody>
          <a:bodyPr/>
          <a:lstStyle>
            <a:lvl1pPr>
              <a:defRPr sz="3000" b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en-US" altLang="ko-KR"/>
              <a:pPr lvl="0">
                <a:defRPr/>
              </a:pPr>
              <a:t>5/30/2024</a:t>
            </a:fld>
            <a:endParaRPr 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en-US" altLang="ko-KR"/>
              <a:pPr lvl="0">
                <a:defRPr/>
              </a:pPr>
              <a:t>5/30/2024</a:t>
            </a:fld>
            <a:endParaRPr 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The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1A3D5110-9FE0-496F-B26A-071D02F2DE37}" type="datetime1">
              <a:rPr lang="en-US" altLang="ko-KR"/>
              <a:pPr lvl="0">
                <a:defRPr/>
              </a:pPr>
              <a:t>5/30/2024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en-US" altLang="ko-KR"/>
              <a:t>#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ransition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emf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image" Target="../media/image1.png"/><Relationship Id="rId7" Type="http://schemas.openxmlformats.org/officeDocument/2006/relationships/image" Target="../media/image40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emf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343" y="568441"/>
            <a:ext cx="17039028" cy="9148833"/>
            <a:chOff x="623343" y="568441"/>
            <a:chExt cx="17039028" cy="91488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3343" y="568441"/>
              <a:ext cx="17039028" cy="91488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94422" y="421102"/>
            <a:ext cx="2826656" cy="1503992"/>
            <a:chOff x="13594422" y="421102"/>
            <a:chExt cx="2826656" cy="15039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547439" y="723900"/>
            <a:ext cx="2987960" cy="56959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ko-KR" altLang="en-US" sz="3200" b="1" kern="0" spc="100">
                <a:solidFill>
                  <a:srgbClr val="FFFFFF"/>
                </a:solidFill>
                <a:latin typeface="한컴 윤체 B"/>
                <a:ea typeface="한컴 윤체 B"/>
                <a:cs typeface="Pretendard Medium"/>
              </a:rPr>
              <a:t>기획발표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143000" y="8420100"/>
            <a:ext cx="6318079" cy="100584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2800" b="1" kern="0" spc="100" dirty="0" smtClean="0">
                <a:solidFill>
                  <a:srgbClr val="00074E"/>
                </a:solidFill>
                <a:latin typeface="돋움" panose="020B0600000101010101" pitchFamily="50" charset="-127"/>
                <a:ea typeface="돋움" panose="020B0600000101010101" pitchFamily="50" charset="-127"/>
                <a:cs typeface="Pretendard Medium"/>
              </a:rPr>
              <a:t>2024.05</a:t>
            </a:r>
            <a:r>
              <a:rPr lang="en-US" altLang="ko-KR" sz="2800" b="1" kern="0" spc="100" dirty="0">
                <a:solidFill>
                  <a:srgbClr val="00074E"/>
                </a:solidFill>
                <a:latin typeface="돋움" panose="020B0600000101010101" pitchFamily="50" charset="-127"/>
                <a:ea typeface="돋움" panose="020B0600000101010101" pitchFamily="50" charset="-127"/>
                <a:cs typeface="Pretendard Medium"/>
              </a:rPr>
              <a:t>. </a:t>
            </a:r>
          </a:p>
          <a:p>
            <a:pPr lvl="0">
              <a:defRPr/>
            </a:pPr>
            <a:r>
              <a:rPr lang="ko-KR" altLang="en-US" sz="3000" b="1" kern="0" spc="100" dirty="0" err="1">
                <a:solidFill>
                  <a:srgbClr val="00074E"/>
                </a:solidFill>
                <a:latin typeface="돋움" panose="020B0600000101010101" pitchFamily="50" charset="-127"/>
                <a:ea typeface="돋움" panose="020B0600000101010101" pitchFamily="50" charset="-127"/>
                <a:cs typeface="Pretendard Medium"/>
              </a:rPr>
              <a:t>부매랑팀</a:t>
            </a:r>
            <a:r>
              <a:rPr lang="en-US" altLang="ko-KR" sz="3000" b="1" kern="0" spc="100" dirty="0">
                <a:solidFill>
                  <a:srgbClr val="00074E"/>
                </a:solidFill>
                <a:latin typeface="돋움" panose="020B0600000101010101" pitchFamily="50" charset="-127"/>
                <a:ea typeface="돋움" panose="020B0600000101010101" pitchFamily="50" charset="-127"/>
                <a:cs typeface="Pretendard Medium"/>
              </a:rPr>
              <a:t>(</a:t>
            </a:r>
            <a:r>
              <a:rPr lang="ko-KR" altLang="en-US" sz="3000" b="1" kern="0" spc="100" dirty="0">
                <a:solidFill>
                  <a:srgbClr val="00074E"/>
                </a:solidFill>
                <a:latin typeface="돋움" panose="020B0600000101010101" pitchFamily="50" charset="-127"/>
                <a:ea typeface="돋움" panose="020B0600000101010101" pitchFamily="50" charset="-127"/>
                <a:cs typeface="Pretendard Medium"/>
              </a:rPr>
              <a:t>부동산 </a:t>
            </a:r>
            <a:r>
              <a:rPr lang="ko-KR" altLang="en-US" sz="3000" b="1" kern="0" spc="100" dirty="0" err="1">
                <a:solidFill>
                  <a:srgbClr val="00074E"/>
                </a:solidFill>
                <a:latin typeface="돋움" panose="020B0600000101010101" pitchFamily="50" charset="-127"/>
                <a:ea typeface="돋움" panose="020B0600000101010101" pitchFamily="50" charset="-127"/>
                <a:cs typeface="Pretendard Medium"/>
              </a:rPr>
              <a:t>매매랑</a:t>
            </a:r>
            <a:r>
              <a:rPr lang="en-US" altLang="ko-KR" sz="3000" b="1" kern="0" spc="100" dirty="0">
                <a:solidFill>
                  <a:srgbClr val="00074E"/>
                </a:solidFill>
                <a:latin typeface="돋움" panose="020B0600000101010101" pitchFamily="50" charset="-127"/>
                <a:ea typeface="돋움" panose="020B0600000101010101" pitchFamily="50" charset="-127"/>
                <a:cs typeface="Pretendard Medium"/>
              </a:rPr>
              <a:t>)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210723" y="4152900"/>
            <a:ext cx="15866554" cy="147732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ko-KR" altLang="en-US" sz="9000" b="1" dirty="0">
                <a:solidFill>
                  <a:srgbClr val="2C2C2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Pretendard SemiBold"/>
              </a:rPr>
              <a:t>부동산 </a:t>
            </a:r>
            <a:r>
              <a:rPr lang="ko-KR" altLang="en-US" sz="9000" b="1" dirty="0" err="1">
                <a:solidFill>
                  <a:srgbClr val="2C2C2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Pretendard SemiBold"/>
              </a:rPr>
              <a:t>챗봇</a:t>
            </a:r>
            <a:r>
              <a:rPr lang="en-US" altLang="ko-KR" sz="9000" b="1" dirty="0">
                <a:solidFill>
                  <a:srgbClr val="2C2C2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Pretendard SemiBold"/>
              </a:rPr>
              <a:t> </a:t>
            </a:r>
            <a:r>
              <a:rPr lang="en-US" altLang="ko-KR" sz="9000" b="1" dirty="0">
                <a:solidFill>
                  <a:schemeClr val="accent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Pretendard SemiBold"/>
              </a:rPr>
              <a:t>APT.</a:t>
            </a:r>
            <a:r>
              <a:rPr lang="ko-KR" altLang="en-US" sz="9000" b="1" dirty="0">
                <a:solidFill>
                  <a:schemeClr val="accent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Pretendard SemiBold"/>
              </a:rPr>
              <a:t>집</a:t>
            </a:r>
            <a:r>
              <a:rPr lang="en-US" altLang="ko-KR" sz="9000" b="1" dirty="0">
                <a:solidFill>
                  <a:schemeClr val="accent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Pretendard SemiBold"/>
              </a:rPr>
              <a:t>PT</a:t>
            </a:r>
            <a:endParaRPr lang="en-US" altLang="ko-KR" sz="9000" b="1" dirty="0">
              <a:solidFill>
                <a:srgbClr val="2C2C2C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Pretendard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4104" y="639319"/>
            <a:ext cx="17038096" cy="9152381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24" name="Object 11"/>
          <p:cNvSpPr txBox="1"/>
          <p:nvPr/>
        </p:nvSpPr>
        <p:spPr>
          <a:xfrm>
            <a:off x="1203926" y="1725930"/>
            <a:ext cx="6035074" cy="6155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34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유사 서비스 분석</a:t>
            </a:r>
            <a:r>
              <a:rPr lang="en-US" altLang="ko-KR" sz="34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(</a:t>
            </a:r>
            <a:r>
              <a:rPr lang="en-US" altLang="ko-KR" sz="3400" b="1" kern="0" spc="100" dirty="0" smtClean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5/8)</a:t>
            </a:r>
            <a:endParaRPr lang="en-US" altLang="ko-KR" sz="3400" b="1" kern="0" spc="100" dirty="0">
              <a:solidFill>
                <a:srgbClr val="1B1760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grpSp>
        <p:nvGrpSpPr>
          <p:cNvPr id="1044" name="그룹 1003"/>
          <p:cNvGrpSpPr/>
          <p:nvPr/>
        </p:nvGrpSpPr>
        <p:grpSpPr>
          <a:xfrm>
            <a:off x="914401" y="497302"/>
            <a:ext cx="4953000" cy="988598"/>
            <a:chOff x="13594422" y="421102"/>
            <a:chExt cx="2826656" cy="1503992"/>
          </a:xfrm>
        </p:grpSpPr>
        <p:pic>
          <p:nvPicPr>
            <p:cNvPr id="1045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sp>
        <p:nvSpPr>
          <p:cNvPr id="1046" name="Object 11"/>
          <p:cNvSpPr txBox="1"/>
          <p:nvPr/>
        </p:nvSpPr>
        <p:spPr>
          <a:xfrm>
            <a:off x="1524000" y="571500"/>
            <a:ext cx="38100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2.</a:t>
            </a:r>
            <a:r>
              <a:rPr lang="ko-KR" altLang="en-US" sz="3200" b="1" kern="0" spc="10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배경 및 필요성</a:t>
            </a: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9</a:t>
            </a:fld>
            <a:endParaRPr lang="en-US">
              <a:latin typeface="나눔고딕 ExtraBold"/>
              <a:ea typeface="나눔고딕 ExtraBold"/>
            </a:endParaRPr>
          </a:p>
        </p:txBody>
      </p:sp>
      <p:sp>
        <p:nvSpPr>
          <p:cNvPr id="1051" name="TextBox 1042"/>
          <p:cNvSpPr txBox="1"/>
          <p:nvPr/>
        </p:nvSpPr>
        <p:spPr>
          <a:xfrm>
            <a:off x="1295400" y="2552700"/>
            <a:ext cx="6019800" cy="600164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6"/>
              </a:buBlip>
              <a:defRPr/>
            </a:pPr>
            <a:r>
              <a:rPr lang="ko-KR" altLang="en-US" sz="3000" dirty="0" err="1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부동산플래닛</a:t>
            </a:r>
            <a:endParaRPr lang="ko-KR" altLang="en-US" sz="3000" dirty="0">
              <a:solidFill>
                <a:schemeClr val="dk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059" name="오른쪽 화살표 1058"/>
          <p:cNvSpPr/>
          <p:nvPr/>
        </p:nvSpPr>
        <p:spPr>
          <a:xfrm>
            <a:off x="7543800" y="591312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62" name="그림 106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743200" y="3398520"/>
            <a:ext cx="4343400" cy="5866831"/>
          </a:xfrm>
          <a:prstGeom prst="rect">
            <a:avLst/>
          </a:prstGeom>
        </p:spPr>
      </p:pic>
      <p:sp>
        <p:nvSpPr>
          <p:cNvPr id="1058" name="직사각형 1057"/>
          <p:cNvSpPr/>
          <p:nvPr/>
        </p:nvSpPr>
        <p:spPr>
          <a:xfrm>
            <a:off x="2895600" y="8275320"/>
            <a:ext cx="3886200" cy="762000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63" name="그림 106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686800" y="3314700"/>
            <a:ext cx="8229600" cy="50910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6340" y="566666"/>
            <a:ext cx="17038096" cy="9152381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24" name="Object 11"/>
          <p:cNvSpPr txBox="1"/>
          <p:nvPr/>
        </p:nvSpPr>
        <p:spPr>
          <a:xfrm>
            <a:off x="1203926" y="1725930"/>
            <a:ext cx="5730274" cy="6155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34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유사 서비스 분석</a:t>
            </a:r>
            <a:r>
              <a:rPr lang="en-US" altLang="ko-KR" sz="34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(</a:t>
            </a:r>
            <a:r>
              <a:rPr lang="en-US" altLang="ko-KR" sz="3400" b="1" kern="0" spc="100" dirty="0" smtClean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6/8)</a:t>
            </a:r>
            <a:endParaRPr lang="en-US" altLang="ko-KR" sz="3400" b="1" kern="0" spc="100" dirty="0">
              <a:solidFill>
                <a:srgbClr val="1B1760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grpSp>
        <p:nvGrpSpPr>
          <p:cNvPr id="1044" name="그룹 1003"/>
          <p:cNvGrpSpPr/>
          <p:nvPr/>
        </p:nvGrpSpPr>
        <p:grpSpPr>
          <a:xfrm>
            <a:off x="914401" y="497302"/>
            <a:ext cx="4953000" cy="988598"/>
            <a:chOff x="13594422" y="421102"/>
            <a:chExt cx="2826656" cy="1503992"/>
          </a:xfrm>
        </p:grpSpPr>
        <p:pic>
          <p:nvPicPr>
            <p:cNvPr id="1045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sp>
        <p:nvSpPr>
          <p:cNvPr id="1046" name="Object 11"/>
          <p:cNvSpPr txBox="1"/>
          <p:nvPr/>
        </p:nvSpPr>
        <p:spPr>
          <a:xfrm>
            <a:off x="1524000" y="571500"/>
            <a:ext cx="38100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2.</a:t>
            </a:r>
            <a:r>
              <a:rPr lang="ko-KR" altLang="en-US" sz="3200" b="1" kern="0" spc="10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배경 및 필요성</a:t>
            </a: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10</a:t>
            </a:fld>
            <a:endParaRPr lang="en-US">
              <a:latin typeface="나눔고딕 ExtraBold"/>
              <a:ea typeface="나눔고딕 Extra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811794" y="3390600"/>
            <a:ext cx="7056000" cy="444264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865136" y="3314700"/>
            <a:ext cx="6997413" cy="444186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2549321" y="8080417"/>
            <a:ext cx="838200" cy="36195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614871" y="8191500"/>
            <a:ext cx="1619250" cy="361950"/>
          </a:xfrm>
          <a:prstGeom prst="rect">
            <a:avLst/>
          </a:prstGeom>
        </p:spPr>
      </p:pic>
      <p:sp>
        <p:nvSpPr>
          <p:cNvPr id="1050" name="TextBox 1042"/>
          <p:cNvSpPr txBox="1"/>
          <p:nvPr/>
        </p:nvSpPr>
        <p:spPr>
          <a:xfrm>
            <a:off x="1178336" y="2484190"/>
            <a:ext cx="17373600" cy="600164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10"/>
              </a:buBlip>
              <a:defRPr/>
            </a:pPr>
            <a:r>
              <a:rPr lang="ko-KR" altLang="en-US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직방</a:t>
            </a:r>
            <a:r>
              <a:rPr lang="en-US" altLang="ko-KR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다방</a:t>
            </a:r>
            <a:r>
              <a:rPr lang="en-US" altLang="ko-KR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네이버부동산</a:t>
            </a:r>
            <a:r>
              <a:rPr lang="en-US" altLang="ko-KR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MK</a:t>
            </a:r>
            <a:r>
              <a:rPr lang="ko-KR" altLang="en-US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30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부동산 등 </a:t>
            </a:r>
            <a:r>
              <a:rPr lang="ko-KR" altLang="en-US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다양한 웹사이트에서 부동산 매물정보 제공 중</a:t>
            </a:r>
            <a:endParaRPr lang="ko-KR" altLang="en-US" sz="3000" dirty="0">
              <a:solidFill>
                <a:schemeClr val="dk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0304" y="541809"/>
            <a:ext cx="17038096" cy="9152381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24" name="Object 11"/>
          <p:cNvSpPr txBox="1"/>
          <p:nvPr/>
        </p:nvSpPr>
        <p:spPr>
          <a:xfrm>
            <a:off x="1203926" y="1725930"/>
            <a:ext cx="5577874" cy="6155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34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유사 서비스 분석</a:t>
            </a:r>
            <a:r>
              <a:rPr lang="en-US" altLang="ko-KR" sz="3400" b="1" kern="0" spc="100" dirty="0" smtClean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(</a:t>
            </a:r>
            <a:r>
              <a:rPr lang="en-US" altLang="ko-KR" sz="3400" b="1" kern="0" spc="100" dirty="0" smtClean="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7/8</a:t>
            </a:r>
            <a:r>
              <a:rPr lang="en-US" altLang="ko-KR" sz="3400" b="1" kern="0" spc="100" dirty="0" smtClean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)</a:t>
            </a:r>
            <a:endParaRPr lang="en-US" altLang="ko-KR" sz="3400" b="1" kern="0" spc="100" dirty="0">
              <a:solidFill>
                <a:srgbClr val="1B1760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grpSp>
        <p:nvGrpSpPr>
          <p:cNvPr id="1044" name="그룹 1003"/>
          <p:cNvGrpSpPr/>
          <p:nvPr/>
        </p:nvGrpSpPr>
        <p:grpSpPr>
          <a:xfrm>
            <a:off x="914401" y="497302"/>
            <a:ext cx="4953000" cy="988598"/>
            <a:chOff x="13594422" y="421102"/>
            <a:chExt cx="2826656" cy="1503992"/>
          </a:xfrm>
        </p:grpSpPr>
        <p:pic>
          <p:nvPicPr>
            <p:cNvPr id="1045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sp>
        <p:nvSpPr>
          <p:cNvPr id="1046" name="Object 11"/>
          <p:cNvSpPr txBox="1"/>
          <p:nvPr/>
        </p:nvSpPr>
        <p:spPr>
          <a:xfrm>
            <a:off x="1524000" y="571500"/>
            <a:ext cx="38100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2.</a:t>
            </a:r>
            <a:r>
              <a:rPr lang="ko-KR" altLang="en-US" sz="3200" b="1" kern="0" spc="10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배경 및 필요성</a:t>
            </a: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11</a:t>
            </a:fld>
            <a:endParaRPr lang="en-US">
              <a:latin typeface="나눔고딕 ExtraBold"/>
              <a:ea typeface="나눔고딕 ExtraBold"/>
            </a:endParaRPr>
          </a:p>
        </p:txBody>
      </p:sp>
      <p:sp>
        <p:nvSpPr>
          <p:cNvPr id="1050" name="TextBox 1042"/>
          <p:cNvSpPr txBox="1"/>
          <p:nvPr/>
        </p:nvSpPr>
        <p:spPr>
          <a:xfrm>
            <a:off x="1221511" y="2670021"/>
            <a:ext cx="17983200" cy="6186309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6"/>
              </a:buBlip>
              <a:defRPr/>
            </a:pPr>
            <a:r>
              <a:rPr lang="en-US" altLang="ko-KR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2024</a:t>
            </a:r>
            <a:r>
              <a:rPr lang="ko-KR" altLang="en-US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년 </a:t>
            </a:r>
            <a:r>
              <a:rPr lang="en-US" altLang="ko-KR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5</a:t>
            </a:r>
            <a:r>
              <a:rPr lang="ko-KR" altLang="en-US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월 기준 부동산 정보 관련 </a:t>
            </a:r>
            <a:r>
              <a:rPr lang="ko-KR" altLang="en-US" sz="3000" b="1" dirty="0" err="1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챗봇은</a:t>
            </a:r>
            <a:r>
              <a:rPr lang="ko-KR" altLang="en-US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3000" b="1" dirty="0">
                <a:solidFill>
                  <a:srgbClr val="6182D6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16</a:t>
            </a:r>
            <a:r>
              <a:rPr lang="ko-KR" altLang="en-US" sz="3000" b="1" dirty="0">
                <a:solidFill>
                  <a:srgbClr val="6182D6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개</a:t>
            </a:r>
            <a:r>
              <a:rPr lang="ko-KR" altLang="en-US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이지만</a:t>
            </a:r>
            <a:r>
              <a:rPr lang="en-US" altLang="ko-KR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,</a:t>
            </a:r>
            <a:r>
              <a:rPr lang="ko-KR" altLang="en-US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3000" b="1" dirty="0">
                <a:solidFill>
                  <a:srgbClr val="6182D6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대부분의 </a:t>
            </a:r>
            <a:r>
              <a:rPr lang="ko-KR" altLang="en-US" sz="3000" b="1" dirty="0" err="1">
                <a:solidFill>
                  <a:srgbClr val="6182D6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챗봇들이</a:t>
            </a:r>
            <a:r>
              <a:rPr lang="ko-KR" altLang="en-US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3000" b="1" dirty="0" err="1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상담사</a:t>
            </a:r>
            <a:r>
              <a:rPr lang="ko-KR" altLang="en-US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 연결 등의 </a:t>
            </a:r>
            <a:br>
              <a:rPr lang="ko-KR" altLang="en-US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</a:br>
            <a:r>
              <a:rPr lang="ko-KR" altLang="en-US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기능만 가능한 </a:t>
            </a:r>
            <a:r>
              <a:rPr lang="ko-KR" altLang="en-US" sz="3000" b="1" dirty="0">
                <a:solidFill>
                  <a:srgbClr val="6182D6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무늬만 </a:t>
            </a:r>
            <a:r>
              <a:rPr lang="ko-KR" altLang="en-US" sz="3000" b="1" dirty="0" err="1">
                <a:solidFill>
                  <a:srgbClr val="6182D6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챗봇</a:t>
            </a:r>
            <a:endParaRPr lang="ko-KR" altLang="en-US" sz="3000" b="1" dirty="0">
              <a:solidFill>
                <a:srgbClr val="6182D6"/>
              </a:solidFill>
              <a:latin typeface="돋움" panose="020B0600000101010101" pitchFamily="50" charset="-127"/>
              <a:ea typeface="돋움" panose="020B0600000101010101" pitchFamily="50" charset="-127"/>
              <a:cs typeface="맑은 고딕 Semilight" panose="020B0502040204020203" pitchFamily="50" charset="-127"/>
            </a:endParaRP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6"/>
              </a:buBlip>
              <a:defRPr/>
            </a:pPr>
            <a:endParaRPr lang="ko-KR" altLang="en-US" sz="3000" b="1" dirty="0">
              <a:solidFill>
                <a:schemeClr val="dk1"/>
              </a:solidFill>
              <a:latin typeface="돋움" panose="020B0600000101010101" pitchFamily="50" charset="-127"/>
              <a:ea typeface="돋움" panose="020B0600000101010101" pitchFamily="50" charset="-127"/>
              <a:cs typeface="맑은 고딕 Semilight" panose="020B0502040204020203" pitchFamily="50" charset="-127"/>
            </a:endParaRP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6"/>
              </a:buBlip>
              <a:defRPr/>
            </a:pPr>
            <a:r>
              <a:rPr lang="ko-KR" altLang="en-US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이 중 </a:t>
            </a:r>
            <a:r>
              <a:rPr lang="ko-KR" altLang="en-US" sz="3000" b="1" dirty="0" err="1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챗봇</a:t>
            </a:r>
            <a:r>
              <a:rPr lang="ko-KR" altLang="en-US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 기능이 잘 구현되어 있는 </a:t>
            </a:r>
            <a:r>
              <a:rPr lang="ko-KR" altLang="en-US" sz="3000" b="1" dirty="0" err="1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챗봇은</a:t>
            </a:r>
            <a:r>
              <a:rPr lang="ko-KR" altLang="en-US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3000" b="1" dirty="0" err="1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부동산플래닛으로</a:t>
            </a:r>
            <a:r>
              <a:rPr lang="en-US" altLang="ko-KR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,</a:t>
            </a:r>
            <a:r>
              <a:rPr lang="ko-KR" altLang="en-US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3000" b="1" dirty="0" err="1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웹페이지</a:t>
            </a:r>
            <a:r>
              <a:rPr lang="ko-KR" altLang="en-US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 링크와 연결한 </a:t>
            </a:r>
            <a:br>
              <a:rPr lang="ko-KR" altLang="en-US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</a:br>
            <a:r>
              <a:rPr lang="ko-KR" altLang="en-US" sz="3000" b="1" dirty="0" err="1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실거래가</a:t>
            </a:r>
            <a:r>
              <a:rPr lang="ko-KR" altLang="en-US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 조회</a:t>
            </a:r>
            <a:r>
              <a:rPr lang="en-US" altLang="ko-KR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,</a:t>
            </a:r>
            <a:r>
              <a:rPr lang="ko-KR" altLang="en-US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 매물정보 등을 제공하는 중</a:t>
            </a: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6"/>
              </a:buBlip>
              <a:defRPr/>
            </a:pPr>
            <a:endParaRPr lang="ko-KR" altLang="en-US" sz="3000" b="1" dirty="0">
              <a:solidFill>
                <a:schemeClr val="dk1"/>
              </a:solidFill>
              <a:latin typeface="돋움" panose="020B0600000101010101" pitchFamily="50" charset="-127"/>
              <a:ea typeface="돋움" panose="020B0600000101010101" pitchFamily="50" charset="-127"/>
              <a:cs typeface="맑은 고딕 Semilight" panose="020B0502040204020203" pitchFamily="50" charset="-127"/>
            </a:endParaRP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6"/>
              </a:buBlip>
              <a:defRPr/>
            </a:pPr>
            <a:r>
              <a:rPr lang="ko-KR" altLang="en-US" sz="3000" b="1" dirty="0" err="1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챗봇</a:t>
            </a:r>
            <a:r>
              <a:rPr lang="ko-KR" altLang="en-US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 이외에 직방</a:t>
            </a:r>
            <a:r>
              <a:rPr lang="en-US" altLang="ko-KR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,</a:t>
            </a:r>
            <a:r>
              <a:rPr lang="ko-KR" altLang="en-US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 다방</a:t>
            </a:r>
            <a:r>
              <a:rPr lang="en-US" altLang="ko-KR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,</a:t>
            </a:r>
            <a:r>
              <a:rPr lang="ko-KR" altLang="en-US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 네이버부동산 등에서 부동산 매물 관련 정보를 제공</a:t>
            </a: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6"/>
              </a:buBlip>
              <a:defRPr/>
            </a:pPr>
            <a:endParaRPr lang="ko-KR" altLang="en-US" sz="3000" b="1" dirty="0">
              <a:solidFill>
                <a:schemeClr val="dk1"/>
              </a:solidFill>
              <a:latin typeface="돋움" panose="020B0600000101010101" pitchFamily="50" charset="-127"/>
              <a:ea typeface="돋움" panose="020B0600000101010101" pitchFamily="50" charset="-127"/>
              <a:cs typeface="맑은 고딕 Semilight" panose="020B0502040204020203" pitchFamily="50" charset="-127"/>
            </a:endParaRP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6"/>
              </a:buBlip>
              <a:defRPr/>
            </a:pPr>
            <a:r>
              <a:rPr lang="ko-KR" altLang="en-US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공통적인 점은 해당 매물의 주변환경</a:t>
            </a:r>
            <a:r>
              <a:rPr lang="en-US" altLang="ko-KR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역</a:t>
            </a:r>
            <a:r>
              <a:rPr lang="en-US" altLang="ko-KR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,</a:t>
            </a:r>
            <a:r>
              <a:rPr lang="ko-KR" altLang="en-US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 공원</a:t>
            </a:r>
            <a:r>
              <a:rPr lang="en-US" altLang="ko-KR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,</a:t>
            </a:r>
            <a:r>
              <a:rPr lang="ko-KR" altLang="en-US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 학교 등</a:t>
            </a:r>
            <a:r>
              <a:rPr lang="en-US" altLang="ko-KR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)</a:t>
            </a:r>
            <a:r>
              <a:rPr lang="ko-KR" altLang="en-US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을 확인할 수 있는 </a:t>
            </a:r>
            <a:r>
              <a:rPr lang="ko-KR" altLang="en-US" sz="3000" b="1" dirty="0">
                <a:solidFill>
                  <a:srgbClr val="6182D6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지도 서비스 제공</a:t>
            </a: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6"/>
              </a:buBlip>
              <a:defRPr/>
            </a:pPr>
            <a:endParaRPr lang="ko-KR" altLang="en-US" sz="3000" b="1" dirty="0">
              <a:solidFill>
                <a:schemeClr val="dk1"/>
              </a:solidFill>
              <a:latin typeface="돋움" panose="020B0600000101010101" pitchFamily="50" charset="-127"/>
              <a:ea typeface="돋움" panose="020B0600000101010101" pitchFamily="50" charset="-127"/>
              <a:cs typeface="맑은 고딕 Semilight" panose="020B0502040204020203" pitchFamily="50" charset="-127"/>
            </a:endParaRP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6"/>
              </a:buBlip>
              <a:defRPr/>
            </a:pPr>
            <a:r>
              <a:rPr lang="ko-KR" altLang="en-US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하지만</a:t>
            </a:r>
            <a:r>
              <a:rPr lang="en-US" altLang="ko-KR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,</a:t>
            </a:r>
            <a:r>
              <a:rPr lang="ko-KR" altLang="en-US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 실제 아파트를 매매하려는 수요자들이 어떤 아파트를 구매해야 할 지</a:t>
            </a:r>
            <a:r>
              <a:rPr lang="ko-KR" altLang="en-US" sz="3000" b="1" dirty="0">
                <a:solidFill>
                  <a:srgbClr val="6182D6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 의사결정을 </a:t>
            </a:r>
            <a:br>
              <a:rPr lang="ko-KR" altLang="en-US" sz="3000" b="1" dirty="0">
                <a:solidFill>
                  <a:srgbClr val="6182D6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</a:br>
            <a:r>
              <a:rPr lang="ko-KR" altLang="en-US" sz="3000" b="1" dirty="0">
                <a:solidFill>
                  <a:srgbClr val="6182D6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도울 수 있는 비교</a:t>
            </a:r>
            <a:r>
              <a:rPr lang="en-US" altLang="ko-KR" sz="3000" b="1" dirty="0">
                <a:solidFill>
                  <a:srgbClr val="6182D6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/</a:t>
            </a:r>
            <a:r>
              <a:rPr lang="ko-KR" altLang="en-US" sz="3000" b="1" dirty="0">
                <a:solidFill>
                  <a:srgbClr val="6182D6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분석 정보 제공 기능은 미흡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14" name="그룹 1001"/>
          <p:cNvGrpSpPr>
            <a:grpSpLocks/>
          </p:cNvGrpSpPr>
          <p:nvPr/>
        </p:nvGrpSpPr>
        <p:grpSpPr bwMode="auto">
          <a:xfrm>
            <a:off x="-14288" y="5143500"/>
            <a:ext cx="18300701" cy="5172075"/>
            <a:chOff x="-14939" y="5142857"/>
            <a:chExt cx="18300654" cy="5172736"/>
          </a:xfrm>
        </p:grpSpPr>
        <p:pic>
          <p:nvPicPr>
            <p:cNvPr id="39000" name="Object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939" y="5142857"/>
              <a:ext cx="18300654" cy="5172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8915" name="그룹 1002"/>
          <p:cNvGrpSpPr>
            <a:grpSpLocks/>
          </p:cNvGrpSpPr>
          <p:nvPr/>
        </p:nvGrpSpPr>
        <p:grpSpPr bwMode="auto">
          <a:xfrm>
            <a:off x="615950" y="579438"/>
            <a:ext cx="17038638" cy="9151937"/>
            <a:chOff x="623810" y="566667"/>
            <a:chExt cx="17038096" cy="9152381"/>
          </a:xfrm>
        </p:grpSpPr>
        <p:pic>
          <p:nvPicPr>
            <p:cNvPr id="38999" name="Object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810" y="566667"/>
              <a:ext cx="17038096" cy="915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24" name="Object 11"/>
          <p:cNvSpPr txBox="1"/>
          <p:nvPr/>
        </p:nvSpPr>
        <p:spPr>
          <a:xfrm>
            <a:off x="1185863" y="1660525"/>
            <a:ext cx="5730875" cy="6159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400" b="1" kern="0" spc="100" dirty="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유사 서비스 분석</a:t>
            </a:r>
            <a:r>
              <a:rPr lang="en-US" altLang="ko-KR" sz="3400" b="1" kern="0" spc="100" dirty="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(8/8)</a:t>
            </a:r>
          </a:p>
        </p:txBody>
      </p:sp>
      <p:grpSp>
        <p:nvGrpSpPr>
          <p:cNvPr id="38917" name="그룹 1003"/>
          <p:cNvGrpSpPr>
            <a:grpSpLocks/>
          </p:cNvGrpSpPr>
          <p:nvPr/>
        </p:nvGrpSpPr>
        <p:grpSpPr bwMode="auto">
          <a:xfrm>
            <a:off x="914400" y="496888"/>
            <a:ext cx="4953000" cy="989012"/>
            <a:chOff x="13594422" y="421102"/>
            <a:chExt cx="2826656" cy="1503992"/>
          </a:xfrm>
        </p:grpSpPr>
        <p:pic>
          <p:nvPicPr>
            <p:cNvPr id="38998" name="Object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94422" y="421102"/>
              <a:ext cx="2826656" cy="1503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46" name="Object 11"/>
          <p:cNvSpPr txBox="1"/>
          <p:nvPr/>
        </p:nvSpPr>
        <p:spPr>
          <a:xfrm>
            <a:off x="1524000" y="571500"/>
            <a:ext cx="3810000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200" b="1" kern="0" spc="10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2.</a:t>
            </a:r>
            <a:r>
              <a:rPr lang="ko-KR" altLang="en-US" sz="3200" b="1" kern="0" spc="10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배경 및 필요성</a:t>
            </a: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EAA0523E-704C-43FB-836E-279872CEF338}" type="slidenum">
              <a:rPr lang="en-US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나눔고딕 ExtraBold"/>
                <a:ea typeface="나눔고딕 ExtraBold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12</a:t>
            </a:fld>
            <a:endParaRPr lang="en-US">
              <a:solidFill>
                <a:schemeClr val="lt1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나눔고딕 ExtraBold"/>
              <a:ea typeface="나눔고딕 ExtraBold"/>
            </a:endParaRPr>
          </a:p>
        </p:txBody>
      </p:sp>
      <p:sp>
        <p:nvSpPr>
          <p:cNvPr id="38920" name="TextBox 1042"/>
          <p:cNvSpPr txBox="1">
            <a:spLocks noChangeArrowheads="1"/>
          </p:cNvSpPr>
          <p:nvPr/>
        </p:nvSpPr>
        <p:spPr bwMode="auto">
          <a:xfrm>
            <a:off x="1185863" y="2333625"/>
            <a:ext cx="173736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9888" indent="-36988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buFontTx/>
              <a:buBlip>
                <a:blip r:embed="rId6"/>
              </a:buBlip>
            </a:pPr>
            <a:r>
              <a:rPr lang="ko-KR" altLang="en-US" sz="300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직방</a:t>
            </a:r>
            <a:r>
              <a:rPr lang="en-US" altLang="ko-KR" sz="300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sz="300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다방</a:t>
            </a:r>
            <a:r>
              <a:rPr lang="en-US" altLang="ko-KR" sz="300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sz="300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네이버부동산</a:t>
            </a:r>
            <a:r>
              <a:rPr lang="en-US" altLang="ko-KR" sz="300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300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등 유사 서비스 비교표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480687"/>
              </p:ext>
            </p:extLst>
          </p:nvPr>
        </p:nvGraphicFramePr>
        <p:xfrm>
          <a:off x="1371600" y="3051175"/>
          <a:ext cx="15882939" cy="6315074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623737">
                  <a:extLst>
                    <a:ext uri="{9D8B030D-6E8A-4147-A177-3AD203B41FA5}">
                      <a16:colId xmlns:a16="http://schemas.microsoft.com/office/drawing/2014/main" val="2269495353"/>
                    </a:ext>
                  </a:extLst>
                </a:gridCol>
                <a:gridCol w="1894172">
                  <a:extLst>
                    <a:ext uri="{9D8B030D-6E8A-4147-A177-3AD203B41FA5}">
                      <a16:colId xmlns:a16="http://schemas.microsoft.com/office/drawing/2014/main" val="2162980501"/>
                    </a:ext>
                  </a:extLst>
                </a:gridCol>
                <a:gridCol w="1883086">
                  <a:extLst>
                    <a:ext uri="{9D8B030D-6E8A-4147-A177-3AD203B41FA5}">
                      <a16:colId xmlns:a16="http://schemas.microsoft.com/office/drawing/2014/main" val="770310412"/>
                    </a:ext>
                  </a:extLst>
                </a:gridCol>
                <a:gridCol w="2057463">
                  <a:extLst>
                    <a:ext uri="{9D8B030D-6E8A-4147-A177-3AD203B41FA5}">
                      <a16:colId xmlns:a16="http://schemas.microsoft.com/office/drawing/2014/main" val="3960453104"/>
                    </a:ext>
                  </a:extLst>
                </a:gridCol>
                <a:gridCol w="1752653">
                  <a:extLst>
                    <a:ext uri="{9D8B030D-6E8A-4147-A177-3AD203B41FA5}">
                      <a16:colId xmlns:a16="http://schemas.microsoft.com/office/drawing/2014/main" val="1653486438"/>
                    </a:ext>
                  </a:extLst>
                </a:gridCol>
                <a:gridCol w="1883484">
                  <a:extLst>
                    <a:ext uri="{9D8B030D-6E8A-4147-A177-3AD203B41FA5}">
                      <a16:colId xmlns:a16="http://schemas.microsoft.com/office/drawing/2014/main" val="2607353380"/>
                    </a:ext>
                  </a:extLst>
                </a:gridCol>
                <a:gridCol w="1894172">
                  <a:extLst>
                    <a:ext uri="{9D8B030D-6E8A-4147-A177-3AD203B41FA5}">
                      <a16:colId xmlns:a16="http://schemas.microsoft.com/office/drawing/2014/main" val="23021184"/>
                    </a:ext>
                  </a:extLst>
                </a:gridCol>
                <a:gridCol w="1894172">
                  <a:extLst>
                    <a:ext uri="{9D8B030D-6E8A-4147-A177-3AD203B41FA5}">
                      <a16:colId xmlns:a16="http://schemas.microsoft.com/office/drawing/2014/main" val="1407775787"/>
                    </a:ext>
                  </a:extLst>
                </a:gridCol>
              </a:tblGrid>
              <a:tr h="106787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서비스 명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현재 부동산</a:t>
                      </a:r>
                      <a:r>
                        <a:rPr lang="en-US" altLang="ko-KR" sz="20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/>
                      </a:r>
                      <a:br>
                        <a:rPr lang="en-US" altLang="ko-KR" sz="20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ko-KR" altLang="en-US" sz="20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매물정보 </a:t>
                      </a:r>
                      <a:r>
                        <a:rPr lang="ko-KR" alt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제공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동</a:t>
                      </a:r>
                      <a:r>
                        <a:rPr lang="en-US" altLang="ko-KR" sz="2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/</a:t>
                      </a:r>
                      <a:r>
                        <a:rPr lang="ko-KR" altLang="en-US" sz="20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예산별</a:t>
                      </a:r>
                      <a:r>
                        <a:rPr lang="en-US" altLang="ko-KR" sz="2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/>
                      </a:r>
                      <a:br>
                        <a:rPr lang="en-US" altLang="ko-KR" sz="2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</a:br>
                      <a:r>
                        <a:rPr lang="ko-KR" altLang="en-US" sz="2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아파트 </a:t>
                      </a:r>
                      <a:r>
                        <a:rPr lang="ko-KR" altLang="en-US" sz="20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거래순위</a:t>
                      </a:r>
                      <a:r>
                        <a:rPr lang="ko-KR" altLang="en-US" sz="2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 정보 제공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 err="1" smtClean="0">
                          <a:solidFill>
                            <a:schemeClr val="bg1"/>
                          </a:solidFill>
                          <a:effectLst/>
                        </a:rPr>
                        <a:t>면적별</a:t>
                      </a:r>
                      <a:r>
                        <a:rPr lang="ko-KR" altLang="en-US" sz="20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 최근 </a:t>
                      </a:r>
                      <a:r>
                        <a:rPr lang="ko-KR" altLang="en-US" sz="2000" b="1" u="none" strike="noStrike" dirty="0" err="1" smtClean="0">
                          <a:solidFill>
                            <a:schemeClr val="bg1"/>
                          </a:solidFill>
                          <a:effectLst/>
                        </a:rPr>
                        <a:t>실거래가</a:t>
                      </a:r>
                      <a:r>
                        <a:rPr lang="ko-KR" altLang="en-US" sz="20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altLang="ko-KR" sz="20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/>
                      </a:r>
                      <a:br>
                        <a:rPr lang="en-US" altLang="ko-KR" sz="20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ko-KR" altLang="en-US" sz="20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정보 제공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지도서비스 </a:t>
                      </a:r>
                      <a:r>
                        <a:rPr lang="en-US" altLang="ko-KR" sz="20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/>
                      </a:r>
                      <a:br>
                        <a:rPr lang="en-US" altLang="ko-KR" sz="20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ko-KR" altLang="en-US" sz="20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제공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상담사</a:t>
                      </a:r>
                      <a:r>
                        <a:rPr lang="ko-KR" alt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altLang="ko-KR" sz="20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/>
                      </a:r>
                      <a:br>
                        <a:rPr lang="en-US" altLang="ko-KR" sz="20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ko-KR" altLang="en-US" sz="20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연결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구별</a:t>
                      </a:r>
                      <a:endParaRPr lang="en-US" altLang="ko-KR" sz="2000" b="1" u="none" strike="noStrike" dirty="0" smtClean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20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비교분석정보 </a:t>
                      </a:r>
                      <a:r>
                        <a:rPr lang="en-US" altLang="ko-KR" sz="20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/>
                      </a:r>
                      <a:br>
                        <a:rPr lang="en-US" altLang="ko-KR" sz="20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ko-KR" altLang="en-US" sz="20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제공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인구 정보 </a:t>
                      </a:r>
                      <a:r>
                        <a:rPr lang="en-US" altLang="ko-KR" sz="20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/>
                      </a:r>
                      <a:br>
                        <a:rPr lang="en-US" altLang="ko-KR" sz="20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ko-KR" altLang="en-US" sz="20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제공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353833"/>
                  </a:ext>
                </a:extLst>
              </a:tr>
              <a:tr h="8745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effectLst/>
                        </a:rPr>
                        <a:t>부동산 </a:t>
                      </a:r>
                      <a:r>
                        <a:rPr lang="ko-KR" altLang="en-US" sz="2000" b="1" u="none" strike="noStrike" dirty="0" err="1" smtClean="0">
                          <a:effectLst/>
                        </a:rPr>
                        <a:t>플래닛</a:t>
                      </a:r>
                      <a:r>
                        <a:rPr lang="ko-KR" altLang="en-US" sz="2000" b="1" u="none" strike="noStrike" dirty="0" smtClean="0">
                          <a:effectLst/>
                        </a:rPr>
                        <a:t> </a:t>
                      </a:r>
                      <a:r>
                        <a:rPr lang="ko-KR" altLang="en-US" sz="2000" b="1" u="none" strike="noStrike" dirty="0" err="1" smtClean="0">
                          <a:effectLst/>
                        </a:rPr>
                        <a:t>챗봇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>
                          <a:effectLst/>
                        </a:rPr>
                        <a:t>o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726829"/>
                  </a:ext>
                </a:extLst>
              </a:tr>
              <a:tr h="8745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 smtClean="0">
                          <a:effectLst/>
                        </a:rPr>
                        <a:t>그 외 부동산 </a:t>
                      </a:r>
                      <a:r>
                        <a:rPr lang="en-US" altLang="ko-KR" sz="2000" b="1" u="none" strike="noStrike" dirty="0" smtClean="0">
                          <a:effectLst/>
                        </a:rPr>
                        <a:t/>
                      </a:r>
                      <a:br>
                        <a:rPr lang="en-US" altLang="ko-KR" sz="2000" b="1" u="none" strike="noStrike" dirty="0" smtClean="0">
                          <a:effectLst/>
                        </a:rPr>
                      </a:br>
                      <a:r>
                        <a:rPr lang="ko-KR" altLang="en-US" sz="2000" b="1" u="none" strike="noStrike" dirty="0" smtClean="0">
                          <a:effectLst/>
                        </a:rPr>
                        <a:t>매물정보 </a:t>
                      </a:r>
                      <a:r>
                        <a:rPr lang="ko-KR" altLang="en-US" sz="2000" b="1" u="none" strike="noStrike" dirty="0" err="1" smtClean="0">
                          <a:effectLst/>
                        </a:rPr>
                        <a:t>챗봇들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32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>
                          <a:effectLst/>
                        </a:rPr>
                        <a:t>o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799420"/>
                  </a:ext>
                </a:extLst>
              </a:tr>
              <a:tr h="8745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effectLst/>
                        </a:rPr>
                        <a:t>직방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>
                          <a:effectLst/>
                        </a:rPr>
                        <a:t>o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32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>
                          <a:effectLst/>
                        </a:rPr>
                        <a:t>o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>
                          <a:effectLst/>
                        </a:rPr>
                        <a:t>o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>
                          <a:effectLst/>
                        </a:rPr>
                        <a:t>o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>
                          <a:effectLst/>
                        </a:rPr>
                        <a:t>o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242418"/>
                  </a:ext>
                </a:extLst>
              </a:tr>
              <a:tr h="8745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effectLst/>
                        </a:rPr>
                        <a:t>다방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>
                          <a:effectLst/>
                        </a:rPr>
                        <a:t>o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32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>
                          <a:effectLst/>
                        </a:rPr>
                        <a:t>o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>
                          <a:effectLst/>
                        </a:rPr>
                        <a:t>o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8875926"/>
                  </a:ext>
                </a:extLst>
              </a:tr>
              <a:tr h="8745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effectLst/>
                        </a:rPr>
                        <a:t>네이버 부동산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>
                          <a:effectLst/>
                        </a:rPr>
                        <a:t>o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>
                          <a:effectLst/>
                        </a:rPr>
                        <a:t>o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>
                          <a:effectLst/>
                        </a:rPr>
                        <a:t>o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>
                          <a:effectLst/>
                        </a:rPr>
                        <a:t>o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370146"/>
                  </a:ext>
                </a:extLst>
              </a:tr>
              <a:tr h="87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APT.</a:t>
                      </a:r>
                      <a:r>
                        <a:rPr lang="ko-KR" altLang="en-US" sz="2000" b="1" u="none" strike="noStrike" dirty="0">
                          <a:effectLst/>
                        </a:rPr>
                        <a:t>집</a:t>
                      </a:r>
                      <a:r>
                        <a:rPr lang="en-US" sz="2000" b="1" u="none" strike="noStrike" dirty="0" smtClean="0">
                          <a:effectLst/>
                        </a:rPr>
                        <a:t>PT </a:t>
                      </a:r>
                      <a:r>
                        <a:rPr lang="ko-KR" altLang="en-US" sz="2000" b="1" u="none" strike="noStrike" dirty="0" err="1" smtClean="0">
                          <a:effectLst/>
                        </a:rPr>
                        <a:t>챗봇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32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>
                          <a:effectLst/>
                        </a:rPr>
                        <a:t>o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>
                          <a:effectLst/>
                        </a:rPr>
                        <a:t>o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>
                          <a:effectLst/>
                        </a:rPr>
                        <a:t>o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>
                          <a:effectLst/>
                        </a:rPr>
                        <a:t>o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>
                          <a:effectLst/>
                        </a:rPr>
                        <a:t>o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2521575"/>
                  </a:ext>
                </a:extLst>
              </a:tr>
            </a:tbl>
          </a:graphicData>
        </a:graphic>
      </p:graphicFrame>
      <p:sp>
        <p:nvSpPr>
          <p:cNvPr id="14" name="타원 13"/>
          <p:cNvSpPr/>
          <p:nvPr/>
        </p:nvSpPr>
        <p:spPr>
          <a:xfrm>
            <a:off x="15495588" y="309563"/>
            <a:ext cx="2243137" cy="209708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dirty="0"/>
              <a:t>수정</a:t>
            </a:r>
            <a:r>
              <a:rPr lang="en-US" altLang="ko-KR" sz="2800" dirty="0"/>
              <a:t/>
            </a:r>
            <a:br>
              <a:rPr lang="en-US" altLang="ko-KR" sz="2800" dirty="0"/>
            </a:br>
            <a:r>
              <a:rPr lang="ko-KR" altLang="en-US" sz="2800" dirty="0"/>
              <a:t>완료</a:t>
            </a:r>
          </a:p>
        </p:txBody>
      </p:sp>
    </p:spTree>
    <p:extLst>
      <p:ext uri="{BB962C8B-B14F-4D97-AF65-F5344CB8AC3E}">
        <p14:creationId xmlns:p14="http://schemas.microsoft.com/office/powerpoint/2010/main" val="29093837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4939" y="566667"/>
            <a:ext cx="18300654" cy="9748926"/>
            <a:chOff x="-14939" y="566667"/>
            <a:chExt cx="18300654" cy="9748926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-14939" y="5142857"/>
              <a:ext cx="18300654" cy="5172736"/>
              <a:chOff x="-14939" y="5142857"/>
              <a:chExt cx="18300654" cy="5172736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-14939" y="5142857"/>
                <a:ext cx="18300654" cy="5172736"/>
              </a:xfrm>
              <a:prstGeom prst="rect">
                <a:avLst/>
              </a:prstGeom>
            </p:spPr>
          </p:pic>
        </p:grpSp>
        <p:grpSp>
          <p:nvGrpSpPr>
            <p:cNvPr id="1002" name="그룹 1002"/>
            <p:cNvGrpSpPr/>
            <p:nvPr/>
          </p:nvGrpSpPr>
          <p:grpSpPr>
            <a:xfrm>
              <a:off x="623810" y="566667"/>
              <a:ext cx="17038096" cy="9152381"/>
              <a:chOff x="623810" y="566667"/>
              <a:chExt cx="17038096" cy="915238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623810" y="566667"/>
                <a:ext cx="17038096" cy="9152381"/>
              </a:xfrm>
              <a:prstGeom prst="rect">
                <a:avLst/>
              </a:prstGeom>
            </p:spPr>
          </p:pic>
        </p:grpSp>
      </p:grpSp>
      <p:sp>
        <p:nvSpPr>
          <p:cNvPr id="1024" name="Object 11"/>
          <p:cNvSpPr txBox="1"/>
          <p:nvPr/>
        </p:nvSpPr>
        <p:spPr>
          <a:xfrm>
            <a:off x="1143000" y="1866900"/>
            <a:ext cx="8305800" cy="6155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en-US" altLang="ko-KR" sz="34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‘APT.</a:t>
            </a:r>
            <a:r>
              <a:rPr lang="ko-KR" altLang="en-US" sz="34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집</a:t>
            </a:r>
            <a:r>
              <a:rPr lang="en-US" altLang="ko-KR" sz="34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PT’</a:t>
            </a:r>
            <a:r>
              <a:rPr lang="ko-KR" altLang="en-US" sz="34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의</a:t>
            </a:r>
            <a:r>
              <a:rPr lang="en-US" altLang="ko-KR" sz="34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</a:t>
            </a:r>
            <a:r>
              <a:rPr lang="ko-KR" altLang="en-US" sz="34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주요 목적 및 기능</a:t>
            </a:r>
          </a:p>
        </p:txBody>
      </p:sp>
      <p:grpSp>
        <p:nvGrpSpPr>
          <p:cNvPr id="1044" name="그룹 1003"/>
          <p:cNvGrpSpPr/>
          <p:nvPr/>
        </p:nvGrpSpPr>
        <p:grpSpPr>
          <a:xfrm>
            <a:off x="914401" y="497302"/>
            <a:ext cx="4953000" cy="988598"/>
            <a:chOff x="13594422" y="421102"/>
            <a:chExt cx="2826656" cy="1503992"/>
          </a:xfrm>
        </p:grpSpPr>
        <p:pic>
          <p:nvPicPr>
            <p:cNvPr id="1045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sp>
        <p:nvSpPr>
          <p:cNvPr id="1046" name="Object 11"/>
          <p:cNvSpPr txBox="1"/>
          <p:nvPr/>
        </p:nvSpPr>
        <p:spPr>
          <a:xfrm>
            <a:off x="990600" y="520125"/>
            <a:ext cx="4724401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3.</a:t>
            </a:r>
            <a:r>
              <a:rPr lang="ko-KR" altLang="en-US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서비스 기획 및 설계</a:t>
            </a: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13</a:t>
            </a:fld>
            <a:endParaRPr lang="en-US">
              <a:latin typeface="나눔고딕 ExtraBold"/>
              <a:ea typeface="나눔고딕 ExtraBold"/>
            </a:endParaRPr>
          </a:p>
        </p:txBody>
      </p:sp>
      <p:sp>
        <p:nvSpPr>
          <p:cNvPr id="1049" name="직사각형 1048"/>
          <p:cNvSpPr/>
          <p:nvPr/>
        </p:nvSpPr>
        <p:spPr>
          <a:xfrm>
            <a:off x="1434760" y="4381500"/>
            <a:ext cx="6629400" cy="914400"/>
          </a:xfrm>
          <a:prstGeom prst="rect">
            <a:avLst/>
          </a:prstGeom>
          <a:solidFill>
            <a:srgbClr val="6182D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3500" b="1">
                <a:solidFill>
                  <a:schemeClr val="lt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핵심 기능</a:t>
            </a:r>
          </a:p>
        </p:txBody>
      </p:sp>
      <p:sp>
        <p:nvSpPr>
          <p:cNvPr id="1050" name="직사각형 1049"/>
          <p:cNvSpPr/>
          <p:nvPr/>
        </p:nvSpPr>
        <p:spPr>
          <a:xfrm>
            <a:off x="9740559" y="4381500"/>
            <a:ext cx="6629400" cy="914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3500" b="1">
                <a:solidFill>
                  <a:schemeClr val="dk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서브 기능</a:t>
            </a:r>
          </a:p>
        </p:txBody>
      </p:sp>
      <p:sp>
        <p:nvSpPr>
          <p:cNvPr id="1053" name="타원 1052"/>
          <p:cNvSpPr/>
          <p:nvPr/>
        </p:nvSpPr>
        <p:spPr>
          <a:xfrm>
            <a:off x="1434763" y="5574878"/>
            <a:ext cx="533400" cy="533400"/>
          </a:xfrm>
          <a:prstGeom prst="ellipse">
            <a:avLst/>
          </a:prstGeom>
          <a:solidFill>
            <a:srgbClr val="3A3C8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</a:p>
        </p:txBody>
      </p:sp>
      <p:sp>
        <p:nvSpPr>
          <p:cNvPr id="1054" name="TextBox 1053"/>
          <p:cNvSpPr txBox="1"/>
          <p:nvPr/>
        </p:nvSpPr>
        <p:spPr>
          <a:xfrm>
            <a:off x="2102978" y="5544136"/>
            <a:ext cx="6248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ko-KR" altLang="en-US" sz="3200" b="1" dirty="0">
                <a:latin typeface="돋움" panose="020B0600000101010101" pitchFamily="50" charset="-127"/>
                <a:ea typeface="돋움" panose="020B0600000101010101" pitchFamily="50" charset="-127"/>
              </a:rPr>
              <a:t>원하는 아파트 사려면 </a:t>
            </a:r>
            <a:r>
              <a:rPr lang="ko-KR" altLang="en-US" sz="3200" b="1" dirty="0" err="1" smtClean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얼마정도</a:t>
            </a:r>
            <a:r>
              <a:rPr lang="en-US" altLang="ko-KR" sz="3200" b="1" dirty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r>
              <a:rPr lang="ko-KR" altLang="en-US" sz="32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</p:txBody>
      </p:sp>
      <p:sp>
        <p:nvSpPr>
          <p:cNvPr id="1055" name="TextBox 1054"/>
          <p:cNvSpPr txBox="1"/>
          <p:nvPr/>
        </p:nvSpPr>
        <p:spPr>
          <a:xfrm>
            <a:off x="1701463" y="6262181"/>
            <a:ext cx="6705599" cy="938719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6"/>
              </a:buBlip>
              <a:defRPr/>
            </a:pPr>
            <a:r>
              <a:rPr lang="ko-KR" altLang="en-US" sz="2500" dirty="0" smtClean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서울시 </a:t>
            </a:r>
            <a:r>
              <a:rPr lang="ko-KR" altLang="en-US" sz="2500" dirty="0" err="1" smtClean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법정동명</a:t>
            </a:r>
            <a:r>
              <a:rPr lang="en-US" altLang="ko-KR" sz="2500" dirty="0" smtClean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2500" dirty="0" smtClean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예산</a:t>
            </a:r>
            <a:r>
              <a:rPr lang="en-US" altLang="ko-KR" sz="2500" dirty="0" smtClean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2500" dirty="0" smtClean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아파트 </a:t>
            </a:r>
            <a:r>
              <a:rPr lang="ko-KR" altLang="en-US" sz="2500" dirty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면적</a:t>
            </a:r>
            <a:r>
              <a:rPr lang="en-US" altLang="ko-KR" sz="2500" dirty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2500" dirty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소형 </a:t>
            </a:r>
            <a:r>
              <a:rPr lang="en-US" altLang="ko-KR" sz="2500" dirty="0" smtClean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/>
            </a:r>
            <a:br>
              <a:rPr lang="en-US" altLang="ko-KR" sz="2500" dirty="0" smtClean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en-US" altLang="ko-KR" sz="2500" dirty="0" smtClean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2500" dirty="0" smtClean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500" dirty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중형 </a:t>
            </a:r>
            <a:r>
              <a:rPr lang="en-US" altLang="ko-KR" sz="2500" dirty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2500" dirty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 대형</a:t>
            </a:r>
            <a:r>
              <a:rPr lang="en-US" altLang="ko-KR" sz="2500" dirty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r>
              <a:rPr lang="ko-KR" altLang="en-US" sz="2500" dirty="0" smtClean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별 최근 </a:t>
            </a:r>
            <a:r>
              <a:rPr lang="ko-KR" altLang="en-US" sz="2500" dirty="0" err="1" smtClean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실거래가</a:t>
            </a:r>
            <a:r>
              <a:rPr lang="ko-KR" altLang="en-US" sz="2500" dirty="0" smtClean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 정보 </a:t>
            </a:r>
            <a:r>
              <a:rPr lang="ko-KR" altLang="en-US" sz="2500" dirty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제공</a:t>
            </a:r>
          </a:p>
        </p:txBody>
      </p:sp>
      <p:sp>
        <p:nvSpPr>
          <p:cNvPr id="1056" name="타원 1055"/>
          <p:cNvSpPr/>
          <p:nvPr/>
        </p:nvSpPr>
        <p:spPr>
          <a:xfrm>
            <a:off x="9766295" y="5622269"/>
            <a:ext cx="533400" cy="533400"/>
          </a:xfrm>
          <a:prstGeom prst="ellipse">
            <a:avLst/>
          </a:prstGeom>
          <a:solidFill>
            <a:srgbClr val="3A3C8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</a:p>
        </p:txBody>
      </p:sp>
      <p:sp>
        <p:nvSpPr>
          <p:cNvPr id="1057" name="TextBox 1056"/>
          <p:cNvSpPr txBox="1"/>
          <p:nvPr/>
        </p:nvSpPr>
        <p:spPr>
          <a:xfrm>
            <a:off x="10401427" y="5569957"/>
            <a:ext cx="5638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b="1" dirty="0">
                <a:latin typeface="돋움" panose="020B0600000101010101" pitchFamily="50" charset="-127"/>
                <a:ea typeface="돋움" panose="020B0600000101010101" pitchFamily="50" charset="-127"/>
              </a:rPr>
              <a:t>서울시 어느 구에 살까</a:t>
            </a:r>
            <a:r>
              <a:rPr lang="en-US" altLang="ko-KR" sz="3200" b="1" dirty="0"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</a:p>
        </p:txBody>
      </p:sp>
      <p:sp>
        <p:nvSpPr>
          <p:cNvPr id="1058" name="TextBox 1057"/>
          <p:cNvSpPr txBox="1"/>
          <p:nvPr/>
        </p:nvSpPr>
        <p:spPr>
          <a:xfrm>
            <a:off x="10038857" y="6288003"/>
            <a:ext cx="6705600" cy="2208297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6"/>
              </a:buBlip>
              <a:defRPr/>
            </a:pPr>
            <a:r>
              <a:rPr lang="ko-KR" altLang="en-US" sz="2500" dirty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서울시 아파트는 어느 구가 가장 비쌀까</a:t>
            </a:r>
            <a:r>
              <a:rPr lang="en-US" altLang="ko-KR" sz="2500" dirty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?(</a:t>
            </a:r>
            <a:r>
              <a:rPr lang="ko-KR" altLang="en-US" sz="2500" dirty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평균 </a:t>
            </a:r>
            <a:r>
              <a:rPr lang="ko-KR" altLang="en-US" sz="2500" dirty="0" smtClean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평당 </a:t>
            </a:r>
            <a:r>
              <a:rPr lang="ko-KR" altLang="en-US" sz="2500" dirty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매매가</a:t>
            </a:r>
            <a:r>
              <a:rPr lang="en-US" altLang="ko-KR" sz="2500" dirty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),</a:t>
            </a:r>
            <a:r>
              <a:rPr lang="ko-KR" altLang="en-US" sz="2500" dirty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 가장 많이 오른 곳은</a:t>
            </a:r>
            <a:r>
              <a:rPr lang="en-US" altLang="ko-KR" sz="2500" dirty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?(</a:t>
            </a:r>
            <a:r>
              <a:rPr lang="ko-KR" altLang="en-US" sz="2500" dirty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연평균 증가율</a:t>
            </a:r>
            <a:r>
              <a:rPr lang="en-US" altLang="ko-KR" sz="2500" dirty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),</a:t>
            </a:r>
            <a:r>
              <a:rPr lang="ko-KR" altLang="en-US" sz="2500" dirty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500" dirty="0" smtClean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인구가 </a:t>
            </a:r>
            <a:r>
              <a:rPr lang="ko-KR" altLang="en-US" sz="2500" dirty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적은 곳은</a:t>
            </a:r>
            <a:r>
              <a:rPr lang="en-US" altLang="ko-KR" sz="2500" dirty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?(</a:t>
            </a:r>
            <a:r>
              <a:rPr lang="ko-KR" altLang="en-US" sz="2500" dirty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인구 수</a:t>
            </a:r>
            <a:r>
              <a:rPr lang="en-US" altLang="ko-KR" sz="2500" dirty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r>
              <a:rPr lang="ko-KR" altLang="en-US" sz="2500" dirty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 등을 </a:t>
            </a:r>
            <a:r>
              <a:rPr lang="ko-KR" altLang="en-US" sz="2500" dirty="0" smtClean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한 </a:t>
            </a:r>
            <a:r>
              <a:rPr lang="ko-KR" altLang="en-US" sz="2500" dirty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눈에 알 수 있는 구별 비교분석 정보 제공</a:t>
            </a:r>
          </a:p>
        </p:txBody>
      </p:sp>
      <p:sp>
        <p:nvSpPr>
          <p:cNvPr id="1059" name="TextBox 1058"/>
          <p:cNvSpPr txBox="1"/>
          <p:nvPr/>
        </p:nvSpPr>
        <p:spPr>
          <a:xfrm>
            <a:off x="1743812" y="8294678"/>
            <a:ext cx="6705599" cy="887422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6"/>
              </a:buBlip>
              <a:defRPr/>
            </a:pPr>
            <a:r>
              <a:rPr lang="ko-KR" altLang="en-US" sz="2500" dirty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역</a:t>
            </a:r>
            <a:r>
              <a:rPr lang="en-US" altLang="ko-KR" sz="2500" dirty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sz="2500" dirty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 공원 등 아파트의 주변환경을 파악할 수 있는 지도 정보 제공  </a:t>
            </a:r>
          </a:p>
        </p:txBody>
      </p:sp>
      <p:sp>
        <p:nvSpPr>
          <p:cNvPr id="1060" name="타원 1059"/>
          <p:cNvSpPr/>
          <p:nvPr/>
        </p:nvSpPr>
        <p:spPr>
          <a:xfrm>
            <a:off x="1440856" y="7609521"/>
            <a:ext cx="533400" cy="533400"/>
          </a:xfrm>
          <a:prstGeom prst="ellipse">
            <a:avLst/>
          </a:prstGeom>
          <a:solidFill>
            <a:srgbClr val="3A3C8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500" b="1"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</a:p>
        </p:txBody>
      </p:sp>
      <p:sp>
        <p:nvSpPr>
          <p:cNvPr id="1061" name="TextBox 1060"/>
          <p:cNvSpPr txBox="1"/>
          <p:nvPr/>
        </p:nvSpPr>
        <p:spPr>
          <a:xfrm>
            <a:off x="2133604" y="7582265"/>
            <a:ext cx="6248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b="1" dirty="0">
                <a:latin typeface="돋움" panose="020B0600000101010101" pitchFamily="50" charset="-127"/>
                <a:ea typeface="돋움" panose="020B0600000101010101" pitchFamily="50" charset="-127"/>
              </a:rPr>
              <a:t>해당 아파트의 주변환경은</a:t>
            </a:r>
            <a:r>
              <a:rPr lang="en-US" altLang="ko-KR" sz="3200" b="1" dirty="0"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r>
              <a:rPr lang="ko-KR" altLang="en-US" sz="32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</p:txBody>
      </p:sp>
      <p:sp>
        <p:nvSpPr>
          <p:cNvPr id="1063" name="TextBox 1062"/>
          <p:cNvSpPr txBox="1"/>
          <p:nvPr/>
        </p:nvSpPr>
        <p:spPr>
          <a:xfrm>
            <a:off x="1143000" y="2825856"/>
            <a:ext cx="1587817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tx1"/>
              </a:buClr>
              <a:buNone/>
              <a:defRPr/>
            </a:pPr>
            <a:r>
              <a:rPr lang="en-US" altLang="ko-KR" sz="3300" b="1" dirty="0" smtClean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“</a:t>
            </a:r>
            <a:r>
              <a:rPr lang="ko-KR" altLang="en-US" sz="3300" b="1" u="sng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똘똘한 </a:t>
            </a:r>
            <a:r>
              <a:rPr lang="ko-KR" altLang="en-US" sz="3300" b="1" u="sng" dirty="0" smtClean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서울 아파트 한 채를 </a:t>
            </a:r>
            <a:r>
              <a:rPr lang="ko-KR" altLang="en-US" sz="3300" b="1" u="sng" dirty="0">
                <a:latin typeface="돋움" panose="020B0600000101010101" pitchFamily="50" charset="-127"/>
                <a:ea typeface="돋움" panose="020B0600000101010101" pitchFamily="50" charset="-127"/>
              </a:rPr>
              <a:t>예산에 맞게 </a:t>
            </a:r>
            <a:r>
              <a:rPr lang="ko-KR" altLang="en-US" sz="3300" b="1" u="sng" dirty="0" smtClean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구매할 </a:t>
            </a:r>
            <a:r>
              <a:rPr lang="ko-KR" altLang="en-US" sz="3300" b="1" u="sng" dirty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수 있도록 의사결정을 </a:t>
            </a:r>
            <a:r>
              <a:rPr lang="ko-KR" altLang="en-US" sz="3300" b="1" u="sng" dirty="0" smtClean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돕는다</a:t>
            </a:r>
            <a:r>
              <a:rPr lang="ko-KR" altLang="en-US" sz="3300" b="1" dirty="0" smtClean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3300" b="1" dirty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”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43000" y="3524190"/>
            <a:ext cx="15878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tx1"/>
              </a:buClr>
              <a:buNone/>
              <a:defRPr/>
            </a:pPr>
            <a:r>
              <a:rPr lang="en-US" altLang="ko-KR" sz="2400" b="1" dirty="0" smtClean="0">
                <a:solidFill>
                  <a:schemeClr val="bg1">
                    <a:lumMod val="65000"/>
                  </a:schemeClr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2400" b="1" dirty="0" err="1" smtClean="0">
                <a:solidFill>
                  <a:schemeClr val="bg1">
                    <a:lumMod val="65000"/>
                  </a:schemeClr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타겟층</a:t>
            </a:r>
            <a:r>
              <a:rPr lang="ko-KR" altLang="en-US" sz="2400" b="1" dirty="0" smtClean="0">
                <a:solidFill>
                  <a:schemeClr val="bg1">
                    <a:lumMod val="65000"/>
                  </a:schemeClr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2400" b="1" dirty="0" smtClean="0">
                <a:solidFill>
                  <a:schemeClr val="bg1">
                    <a:lumMod val="65000"/>
                  </a:schemeClr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ko-KR" altLang="en-US" sz="2400" b="1" dirty="0" smtClean="0">
                <a:solidFill>
                  <a:schemeClr val="bg1">
                    <a:lumMod val="65000"/>
                  </a:schemeClr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서울시 아파트 매매를 생각하고 있는 </a:t>
            </a:r>
            <a:r>
              <a:rPr lang="en-US" altLang="ko-KR" sz="2400" b="1" dirty="0" smtClean="0">
                <a:solidFill>
                  <a:schemeClr val="bg1">
                    <a:lumMod val="65000"/>
                  </a:schemeClr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2040</a:t>
            </a:r>
            <a:r>
              <a:rPr lang="ko-KR" altLang="en-US" sz="2400" b="1" dirty="0" smtClean="0">
                <a:solidFill>
                  <a:schemeClr val="bg1">
                    <a:lumMod val="65000"/>
                  </a:schemeClr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세대</a:t>
            </a:r>
            <a:r>
              <a:rPr lang="en-US" altLang="ko-KR" sz="2400" b="1" dirty="0" smtClean="0">
                <a:solidFill>
                  <a:schemeClr val="bg1">
                    <a:lumMod val="65000"/>
                  </a:schemeClr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) </a:t>
            </a:r>
            <a:endParaRPr lang="en-US" altLang="ko-KR" sz="2400" b="1" dirty="0">
              <a:solidFill>
                <a:schemeClr val="bg1">
                  <a:lumMod val="65000"/>
                </a:schemeClr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5496031" y="309160"/>
            <a:ext cx="2242075" cy="209791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수정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완료</a:t>
            </a:r>
            <a:endParaRPr lang="ko-KR" alt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6" cy="9152381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24" name="Object 11"/>
          <p:cNvSpPr txBox="1"/>
          <p:nvPr/>
        </p:nvSpPr>
        <p:spPr>
          <a:xfrm>
            <a:off x="1143000" y="1866900"/>
            <a:ext cx="8305800" cy="6155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3400" b="1" kern="0" spc="10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요구사항 정의서</a:t>
            </a:r>
            <a:r>
              <a:rPr lang="en-US" altLang="ko-KR" sz="3400" b="1" kern="0" spc="10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(1/2)</a:t>
            </a: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14</a:t>
            </a:fld>
            <a:endParaRPr lang="en-US">
              <a:latin typeface="나눔고딕 ExtraBold"/>
              <a:ea typeface="나눔고딕 ExtraBold"/>
            </a:endParaRPr>
          </a:p>
        </p:txBody>
      </p:sp>
      <p:grpSp>
        <p:nvGrpSpPr>
          <p:cNvPr id="1049" name="그룹 1003"/>
          <p:cNvGrpSpPr/>
          <p:nvPr/>
        </p:nvGrpSpPr>
        <p:grpSpPr>
          <a:xfrm>
            <a:off x="914401" y="497302"/>
            <a:ext cx="4953000" cy="988598"/>
            <a:chOff x="13594422" y="421102"/>
            <a:chExt cx="2826656" cy="1503992"/>
          </a:xfrm>
        </p:grpSpPr>
        <p:pic>
          <p:nvPicPr>
            <p:cNvPr id="1050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sp>
        <p:nvSpPr>
          <p:cNvPr id="1051" name="Object 11"/>
          <p:cNvSpPr txBox="1"/>
          <p:nvPr/>
        </p:nvSpPr>
        <p:spPr>
          <a:xfrm>
            <a:off x="1066800" y="520125"/>
            <a:ext cx="45720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3.</a:t>
            </a:r>
            <a:r>
              <a:rPr lang="ko-KR" altLang="en-US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서비스 기획 및 설계</a:t>
            </a:r>
          </a:p>
        </p:txBody>
      </p:sp>
      <p:graphicFrame>
        <p:nvGraphicFramePr>
          <p:cNvPr id="1055" name="표 10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414562"/>
              </p:ext>
            </p:extLst>
          </p:nvPr>
        </p:nvGraphicFramePr>
        <p:xfrm>
          <a:off x="1265394" y="2705100"/>
          <a:ext cx="16180595" cy="667110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630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161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요구사항</a:t>
                      </a:r>
                      <a:r>
                        <a:rPr lang="en-US" altLang="ko-KR" sz="22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요구사항명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기능</a:t>
                      </a:r>
                      <a:r>
                        <a:rPr lang="en-US" altLang="ko-KR" sz="220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기능명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우선순위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spc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1146">
                <a:tc rowSpan="3"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220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CHAT01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기본 안내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CHAT01_START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kern="800" spc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상담 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kern="800" spc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9293" lvl="1" indent="-370000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Blip>
                          <a:blip r:embed="rId6"/>
                        </a:buBlip>
                        <a:defRPr/>
                      </a:pPr>
                      <a:r>
                        <a:rPr lang="ko-KR" altLang="en-US" sz="2200" kern="800" spc="0" dirty="0" err="1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웰컴블록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2200" kern="800" spc="0" dirty="0" err="1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챗봇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소개와 인사</a:t>
                      </a:r>
                    </a:p>
                    <a:p>
                      <a:pPr marL="349293" lvl="1" indent="-370000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Blip>
                          <a:blip r:embed="rId6"/>
                        </a:buBlip>
                        <a:defRPr/>
                      </a:pPr>
                      <a:r>
                        <a:rPr lang="ko-KR" altLang="en-US" sz="2200" kern="800" spc="0" dirty="0" err="1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입력창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2200" kern="800" spc="0" dirty="0" err="1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플레이스홀더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‘</a:t>
                      </a: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아파트 최근 </a:t>
                      </a:r>
                      <a:r>
                        <a:rPr lang="ko-KR" altLang="en-US" sz="2200" kern="800" spc="0" dirty="0" err="1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실거래가</a:t>
                      </a: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조회</a:t>
                      </a:r>
                      <a:r>
                        <a:rPr lang="en-US" altLang="ko-KR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’</a:t>
                      </a: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혹은 </a:t>
                      </a:r>
                      <a:r>
                        <a:rPr lang="en-US" altLang="ko-KR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‘</a:t>
                      </a: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지역구별 비교분석정보 조회</a:t>
                      </a:r>
                      <a:r>
                        <a:rPr lang="en-US" altLang="ko-KR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’</a:t>
                      </a: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버튼 </a:t>
                      </a: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선택</a:t>
                      </a:r>
                      <a:endParaRPr lang="ko-KR" altLang="en-US" sz="2200" kern="800" spc="0" dirty="0">
                        <a:solidFill>
                          <a:schemeClr val="dk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084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2200" kern="800" spc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CHAT01_BACK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kern="800" spc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플백블록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kern="800" spc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70000" indent="-370000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Blip>
                          <a:blip r:embed="rId6"/>
                        </a:buBlip>
                        <a:defRPr/>
                      </a:pPr>
                      <a:r>
                        <a:rPr lang="ko-KR" altLang="en-US" sz="2200" kern="800" spc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잘못된 입력 혹은 이해하지 못하는 정보 입력시 안내</a:t>
                      </a:r>
                      <a:endParaRPr lang="en-US" altLang="ko-KR" sz="2200" kern="800" spc="0">
                        <a:solidFill>
                          <a:schemeClr val="dk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781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CHAT01_CLOSE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2200" kern="800" spc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2200" kern="800" spc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상담 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kern="800" spc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70000" indent="-370000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Blip>
                          <a:blip r:embed="rId6"/>
                        </a:buBlip>
                        <a:defRPr/>
                      </a:pPr>
                      <a:r>
                        <a:rPr lang="ko-KR" altLang="en-US" sz="2200" kern="800" spc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상담종료 버튼 선택 혹은 채팅창에 </a:t>
                      </a:r>
                      <a:r>
                        <a:rPr lang="en-US" altLang="ko-KR" sz="2200" kern="800" spc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‘</a:t>
                      </a:r>
                      <a:r>
                        <a:rPr lang="ko-KR" altLang="en-US" sz="2200" kern="800" spc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종료</a:t>
                      </a:r>
                      <a:r>
                        <a:rPr lang="en-US" altLang="ko-KR" sz="2200" kern="800" spc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’</a:t>
                      </a:r>
                      <a:r>
                        <a:rPr lang="ko-KR" altLang="en-US" sz="2200" kern="800" spc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등 입력시 종료</a:t>
                      </a:r>
                    </a:p>
                    <a:p>
                      <a:pPr marL="370000" indent="-370000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Blip>
                          <a:blip r:embed="rId6"/>
                        </a:buBlip>
                        <a:defRPr/>
                      </a:pPr>
                      <a:r>
                        <a:rPr lang="en-US" altLang="ko-KR" sz="2200" kern="800" spc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30</a:t>
                      </a:r>
                      <a:r>
                        <a:rPr lang="ko-KR" altLang="en-US" sz="2200" kern="800" spc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분 이상 응답이 없으면 안내 메시지 발송 후 종료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5699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220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CHAT02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</a:t>
                      </a:r>
                      <a:endParaRPr lang="ko-KR" altLang="en-US" sz="22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CHAT02_LOGIN</a:t>
                      </a:r>
                      <a:endParaRPr lang="en-US" altLang="ko-KR" sz="2200" kern="800" spc="0" dirty="0">
                        <a:solidFill>
                          <a:schemeClr val="dk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kern="800" spc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70000" indent="-370000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Blip>
                          <a:blip r:embed="rId6"/>
                        </a:buBlip>
                        <a:defRPr/>
                      </a:pP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카카오 </a:t>
                      </a:r>
                      <a:r>
                        <a:rPr lang="en-US" altLang="ko-KR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ID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연동 로그인 기능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17852">
                <a:tc rowSpan="2"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22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APT01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kern="800" baseline="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아파트별 </a:t>
                      </a:r>
                      <a:br>
                        <a:rPr lang="ko-KR" altLang="en-US" sz="2200" kern="800" baseline="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</a:br>
                      <a:r>
                        <a:rPr lang="ko-KR" altLang="en-US" sz="2200" kern="800" baseline="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정보제공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APT01_WON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최근 </a:t>
                      </a:r>
                      <a:r>
                        <a:rPr lang="ko-KR" altLang="en-US" sz="2200" kern="800" spc="0" dirty="0" err="1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실거래가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b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</a:b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정보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9293" lvl="1" indent="-370000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Blip>
                          <a:blip r:embed="rId6"/>
                        </a:buBlip>
                        <a:defRPr/>
                      </a:pP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‘</a:t>
                      </a: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아파트 최근 </a:t>
                      </a:r>
                      <a:r>
                        <a:rPr lang="ko-KR" altLang="en-US" sz="2200" kern="800" spc="0" dirty="0" err="1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실거래가</a:t>
                      </a: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조회</a:t>
                      </a:r>
                      <a:r>
                        <a:rPr lang="en-US" altLang="ko-KR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’</a:t>
                      </a: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를 선택한 후</a:t>
                      </a:r>
                      <a:r>
                        <a:rPr lang="en-US" altLang="ko-KR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조회를 원하는 서울시 구</a:t>
                      </a:r>
                      <a:r>
                        <a:rPr lang="en-US" altLang="ko-KR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2200" kern="800" spc="0" dirty="0" err="1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아파트명을</a:t>
                      </a: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입력하면 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면적</a:t>
                      </a:r>
                      <a:r>
                        <a:rPr lang="en-US" altLang="ko-KR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소형</a:t>
                      </a:r>
                      <a:r>
                        <a:rPr lang="en-US" altLang="ko-KR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중형</a:t>
                      </a:r>
                      <a:r>
                        <a:rPr lang="en-US" altLang="ko-KR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대형</a:t>
                      </a:r>
                      <a:r>
                        <a:rPr lang="en-US" altLang="ko-KR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별 최근실거래가 정보 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68148">
                <a:tc vMerge="1"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22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22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-370000" algn="ctr" defTabSz="914400" rtl="0" eaLnBrk="1" fontAlgn="auto" latinLnBrk="0" hangingPunct="1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APT01_NAME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kern="800" spc="0" dirty="0" err="1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아파트명</a:t>
                      </a:r>
                      <a:r>
                        <a:rPr lang="en-US" altLang="ko-KR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/>
                      </a:r>
                      <a:br>
                        <a:rPr lang="en-US" altLang="ko-KR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</a:b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정보 제공</a:t>
                      </a:r>
                      <a:endParaRPr lang="ko-KR" altLang="en-US" sz="2200" kern="800" spc="0" dirty="0">
                        <a:solidFill>
                          <a:schemeClr val="dk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</a:t>
                      </a:r>
                      <a:endParaRPr lang="ko-KR" altLang="en-US" sz="2200" kern="800" spc="0" dirty="0">
                        <a:solidFill>
                          <a:schemeClr val="dk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9293" lvl="1" indent="-370000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Blip>
                          <a:blip r:embed="rId6"/>
                        </a:buBlip>
                        <a:defRPr/>
                      </a:pPr>
                      <a:r>
                        <a:rPr lang="en-US" altLang="ko-KR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‘</a:t>
                      </a:r>
                      <a:r>
                        <a:rPr lang="ko-KR" altLang="en-US" sz="2200" kern="800" spc="0" dirty="0" err="1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아파트명</a:t>
                      </a: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알고 싶어요</a:t>
                      </a:r>
                      <a:r>
                        <a:rPr lang="en-US" altLang="ko-KR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’ </a:t>
                      </a: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버튼을 선택하고</a:t>
                      </a:r>
                      <a:r>
                        <a:rPr lang="en-US" altLang="ko-KR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2200" kern="800" spc="0" dirty="0" err="1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법정동명과</a:t>
                      </a: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예산을 선택하면 거래량 순으로 </a:t>
                      </a:r>
                      <a:r>
                        <a:rPr lang="ko-KR" altLang="en-US" sz="2200" kern="800" spc="0" dirty="0" err="1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아파트명</a:t>
                      </a: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리스트 제공</a:t>
                      </a:r>
                      <a:endParaRPr lang="ko-KR" altLang="en-US" sz="2200" kern="800" spc="0" dirty="0">
                        <a:solidFill>
                          <a:schemeClr val="dk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1434712"/>
                  </a:ext>
                </a:extLst>
              </a:tr>
            </a:tbl>
          </a:graphicData>
        </a:graphic>
      </p:graphicFrame>
      <p:sp>
        <p:nvSpPr>
          <p:cNvPr id="12" name="타원 11"/>
          <p:cNvSpPr/>
          <p:nvPr/>
        </p:nvSpPr>
        <p:spPr>
          <a:xfrm>
            <a:off x="15496031" y="309160"/>
            <a:ext cx="2242075" cy="209791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수정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완료</a:t>
            </a:r>
            <a:endParaRPr lang="ko-KR" alt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6" cy="9152381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24" name="Object 11"/>
          <p:cNvSpPr txBox="1"/>
          <p:nvPr/>
        </p:nvSpPr>
        <p:spPr>
          <a:xfrm>
            <a:off x="1143000" y="1866900"/>
            <a:ext cx="8305800" cy="6155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34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요구사항 정의서</a:t>
            </a:r>
            <a:r>
              <a:rPr lang="en-US" altLang="ko-KR" sz="34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(2/2)</a:t>
            </a: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15</a:t>
            </a:fld>
            <a:endParaRPr lang="en-US">
              <a:latin typeface="나눔고딕 ExtraBold"/>
              <a:ea typeface="나눔고딕 ExtraBold"/>
            </a:endParaRPr>
          </a:p>
        </p:txBody>
      </p:sp>
      <p:grpSp>
        <p:nvGrpSpPr>
          <p:cNvPr id="1049" name="그룹 1003"/>
          <p:cNvGrpSpPr/>
          <p:nvPr/>
        </p:nvGrpSpPr>
        <p:grpSpPr>
          <a:xfrm>
            <a:off x="914401" y="497302"/>
            <a:ext cx="4953000" cy="988598"/>
            <a:chOff x="13594422" y="421102"/>
            <a:chExt cx="2826656" cy="1503992"/>
          </a:xfrm>
        </p:grpSpPr>
        <p:pic>
          <p:nvPicPr>
            <p:cNvPr id="1050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sp>
        <p:nvSpPr>
          <p:cNvPr id="1051" name="Object 11"/>
          <p:cNvSpPr txBox="1"/>
          <p:nvPr/>
        </p:nvSpPr>
        <p:spPr>
          <a:xfrm>
            <a:off x="1066800" y="520125"/>
            <a:ext cx="4554415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3.</a:t>
            </a:r>
            <a:r>
              <a:rPr lang="ko-KR" altLang="en-US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서비스 기획 및 설계</a:t>
            </a:r>
          </a:p>
        </p:txBody>
      </p:sp>
      <p:graphicFrame>
        <p:nvGraphicFramePr>
          <p:cNvPr id="1055" name="표 10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137035"/>
              </p:ext>
            </p:extLst>
          </p:nvPr>
        </p:nvGraphicFramePr>
        <p:xfrm>
          <a:off x="1219200" y="2663130"/>
          <a:ext cx="16113920" cy="67979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83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64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075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24303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요구사항</a:t>
                      </a:r>
                      <a:r>
                        <a:rPr lang="en-US" altLang="ko-KR" sz="220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요구사항명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기능</a:t>
                      </a:r>
                      <a:r>
                        <a:rPr lang="en-US" altLang="ko-KR" sz="22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기능명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우선순위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spc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616">
                <a:tc>
                  <a:txBody>
                    <a:bodyPr/>
                    <a:lstStyle/>
                    <a:p>
                      <a:pPr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2200" kern="700" spc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APT01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kern="7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아파트별 </a:t>
                      </a:r>
                      <a:br>
                        <a:rPr lang="ko-KR" altLang="en-US" sz="2200" kern="7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</a:br>
                      <a:r>
                        <a:rPr lang="ko-KR" altLang="en-US" sz="2200" kern="7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정보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2200" kern="800" spc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APT01_MAP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kern="800" spc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주변 지도 정보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kern="800" spc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70000" indent="-370000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Blip>
                          <a:blip r:embed="rId6"/>
                        </a:buBlip>
                        <a:defRPr/>
                      </a:pPr>
                      <a:r>
                        <a:rPr lang="ko-KR" altLang="en-US" sz="2200" kern="800" spc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최근 실거래가를 조회한 아파트에 대해 주변환경을 알고 싶다고 응답하면</a:t>
                      </a:r>
                      <a:r>
                        <a:rPr lang="en-US" altLang="ko-KR" sz="2200" kern="800" spc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</a:t>
                      </a:r>
                      <a:r>
                        <a:rPr lang="ko-KR" altLang="en-US" sz="2200" kern="800" spc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 이미지화된 지도 정보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9702">
                <a:tc rowSpan="4">
                  <a:txBody>
                    <a:bodyPr/>
                    <a:lstStyle/>
                    <a:p>
                      <a:pPr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2200" kern="7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APT02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kern="7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지역구별</a:t>
                      </a:r>
                      <a:r>
                        <a:rPr lang="ko-KR" altLang="en-US" sz="2200" kern="7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/>
                      </a:r>
                      <a:br>
                        <a:rPr lang="ko-KR" altLang="en-US" sz="2200" kern="7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</a:br>
                      <a:r>
                        <a:rPr lang="ko-KR" altLang="en-US" sz="2200" kern="7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정보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2200" kern="800" spc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APT02</a:t>
                      </a:r>
                      <a:r>
                        <a:rPr lang="en-US" altLang="ko-KR" sz="2200" kern="800" spc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_</a:t>
                      </a:r>
                      <a:br>
                        <a:rPr lang="en-US" altLang="ko-KR" sz="2200" kern="800" spc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</a:br>
                      <a:r>
                        <a:rPr lang="en-US" altLang="ko-KR" sz="2200" kern="800" spc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AVERAGE</a:t>
                      </a:r>
                      <a:endParaRPr lang="en-US" altLang="ko-KR" sz="2200" kern="800" spc="0">
                        <a:solidFill>
                          <a:schemeClr val="dk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구별 평당 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매매가 정보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kern="800" spc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9293" lvl="1" indent="-370000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Blip>
                          <a:blip r:embed="rId6"/>
                        </a:buBlip>
                        <a:defRPr/>
                      </a:pPr>
                      <a:r>
                        <a:rPr lang="en-US" altLang="ko-KR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‘</a:t>
                      </a: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지역구별 비교분석정보 조회</a:t>
                      </a:r>
                      <a:r>
                        <a:rPr lang="en-US" altLang="ko-KR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’</a:t>
                      </a: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선택 후 </a:t>
                      </a:r>
                      <a:r>
                        <a:rPr lang="en-US" altLang="ko-KR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‘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아파트 면적당 매매가 비교</a:t>
                      </a:r>
                      <a:r>
                        <a:rPr lang="en-US" altLang="ko-KR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’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를 선택하거나 채팅으로 </a:t>
                      </a:r>
                      <a:r>
                        <a:rPr lang="en-US" altLang="ko-KR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‘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어느 구가 가장 비싸</a:t>
                      </a:r>
                      <a:r>
                        <a:rPr lang="en-US" altLang="ko-KR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?’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등을 입력하면</a:t>
                      </a:r>
                      <a:r>
                        <a:rPr lang="en-US" altLang="ko-KR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구별 평균 면적당 매매가 분석 정보 제공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9703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APT02_CAGR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구별 연평균 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증가율 정보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9293" lvl="1" indent="-370000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Blip>
                          <a:blip r:embed="rId6"/>
                        </a:buBlip>
                        <a:defRPr/>
                      </a:pPr>
                      <a:r>
                        <a:rPr lang="en-US" altLang="ko-KR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‘</a:t>
                      </a: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지역구별 비교분석정보 조회</a:t>
                      </a:r>
                      <a:r>
                        <a:rPr lang="en-US" altLang="ko-KR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’</a:t>
                      </a: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선택 후 </a:t>
                      </a:r>
                      <a:r>
                        <a:rPr lang="en-US" altLang="ko-KR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‘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아파트 연평균증가율 비교</a:t>
                      </a:r>
                      <a:r>
                        <a:rPr lang="en-US" altLang="ko-KR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’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를 선택하거나 채팅으로 </a:t>
                      </a:r>
                      <a:r>
                        <a:rPr lang="en-US" altLang="ko-KR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‘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어느 구가 가장 많이 올랐어</a:t>
                      </a:r>
                      <a:r>
                        <a:rPr lang="en-US" altLang="ko-KR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?’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등을 입력하면</a:t>
                      </a:r>
                      <a:r>
                        <a:rPr lang="en-US" altLang="ko-KR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구별 연평균 증가율 정보 제공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04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-370000" algn="ctr" defTabSz="914400" rtl="0" eaLnBrk="1" fontAlgn="auto" latinLnBrk="0" hangingPunct="1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APT02_MEAN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구별 평균 매매가 추이 정보 제공</a:t>
                      </a:r>
                      <a:endParaRPr lang="ko-KR" altLang="en-US" sz="2200" kern="800" spc="0" dirty="0">
                        <a:solidFill>
                          <a:schemeClr val="dk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-370000" algn="ctr" defTabSz="914400" rtl="0" eaLnBrk="1" fontAlgn="auto" latinLnBrk="0" hangingPunct="1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9293" lvl="1" indent="-370000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Blip>
                          <a:blip r:embed="rId6"/>
                        </a:buBlip>
                        <a:defRPr/>
                      </a:pP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연평균 증가율 막대 그래프</a:t>
                      </a:r>
                      <a:r>
                        <a:rPr lang="en-US" altLang="ko-KR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</a:t>
                      </a:r>
                      <a:r>
                        <a:rPr lang="en-US" altLang="ko-KR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를 선택하면</a:t>
                      </a:r>
                      <a:r>
                        <a:rPr lang="en-US" altLang="ko-KR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2017</a:t>
                      </a: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년부터 </a:t>
                      </a:r>
                      <a:r>
                        <a:rPr lang="en-US" altLang="ko-KR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2024</a:t>
                      </a: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년까지 평균 매매가 추이를 알 수 있는 꺾은선 그래프 정보 제공</a:t>
                      </a:r>
                      <a:endParaRPr lang="ko-KR" altLang="en-US" sz="2200" kern="800" spc="0" dirty="0">
                        <a:solidFill>
                          <a:schemeClr val="dk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402934"/>
                  </a:ext>
                </a:extLst>
              </a:tr>
              <a:tr h="876168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2200" kern="800" spc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APT02_HUMAN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구별 인구수 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정보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kern="800" spc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9293" lvl="1" indent="-370000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Blip>
                          <a:blip r:embed="rId6"/>
                        </a:buBlip>
                        <a:defRPr/>
                      </a:pPr>
                      <a:r>
                        <a:rPr lang="en-US" altLang="ko-KR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‘</a:t>
                      </a: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지역구별 비교분석정보 조회</a:t>
                      </a:r>
                      <a:r>
                        <a:rPr lang="en-US" altLang="ko-KR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’</a:t>
                      </a: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선택 후 </a:t>
                      </a:r>
                      <a:r>
                        <a:rPr lang="en-US" altLang="ko-KR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‘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구별 </a:t>
                      </a:r>
                      <a:r>
                        <a:rPr lang="ko-KR" altLang="en-US" sz="2200" kern="800" spc="0" dirty="0" err="1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인구조회</a:t>
                      </a:r>
                      <a:r>
                        <a:rPr lang="en-US" altLang="ko-KR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’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를 </a:t>
                      </a: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선택하면</a:t>
                      </a:r>
                      <a:r>
                        <a:rPr lang="en-US" altLang="ko-KR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구별 평균 인구수 </a:t>
                      </a: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정보제공 </a:t>
                      </a:r>
                      <a:endParaRPr lang="ko-KR" altLang="en-US" sz="2200" kern="800" spc="0" dirty="0">
                        <a:solidFill>
                          <a:schemeClr val="dk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타원 11"/>
          <p:cNvSpPr/>
          <p:nvPr/>
        </p:nvSpPr>
        <p:spPr>
          <a:xfrm>
            <a:off x="15496031" y="309160"/>
            <a:ext cx="2242075" cy="209791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수정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완료</a:t>
            </a:r>
            <a:endParaRPr lang="ko-KR" alt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6" cy="9152381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24" name="Object 11"/>
          <p:cNvSpPr txBox="1"/>
          <p:nvPr/>
        </p:nvSpPr>
        <p:spPr>
          <a:xfrm>
            <a:off x="1143000" y="1866900"/>
            <a:ext cx="8305800" cy="6155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34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전체 </a:t>
            </a:r>
            <a:r>
              <a:rPr lang="ko-KR" altLang="en-US" sz="3400" b="1" kern="0" spc="100" dirty="0" smtClean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구성</a:t>
            </a:r>
            <a:endParaRPr lang="ko-KR" altLang="en-US" sz="3400" b="1" kern="0" spc="100" dirty="0">
              <a:solidFill>
                <a:srgbClr val="1B1760"/>
              </a:solidFill>
              <a:effectLst/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16</a:t>
            </a:fld>
            <a:endParaRPr lang="en-US">
              <a:latin typeface="나눔고딕 ExtraBold"/>
              <a:ea typeface="나눔고딕 ExtraBold"/>
            </a:endParaRPr>
          </a:p>
        </p:txBody>
      </p:sp>
      <p:grpSp>
        <p:nvGrpSpPr>
          <p:cNvPr id="1049" name="그룹 1003"/>
          <p:cNvGrpSpPr/>
          <p:nvPr/>
        </p:nvGrpSpPr>
        <p:grpSpPr>
          <a:xfrm>
            <a:off x="914401" y="497302"/>
            <a:ext cx="4953000" cy="988598"/>
            <a:chOff x="13594422" y="421102"/>
            <a:chExt cx="2826656" cy="1503992"/>
          </a:xfrm>
        </p:grpSpPr>
        <p:pic>
          <p:nvPicPr>
            <p:cNvPr id="1050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sp>
        <p:nvSpPr>
          <p:cNvPr id="1051" name="Object 11"/>
          <p:cNvSpPr txBox="1"/>
          <p:nvPr/>
        </p:nvSpPr>
        <p:spPr>
          <a:xfrm>
            <a:off x="1090247" y="520125"/>
            <a:ext cx="4554415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3.</a:t>
            </a:r>
            <a:r>
              <a:rPr lang="ko-KR" altLang="en-US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서비스 기획 및 설계</a:t>
            </a:r>
          </a:p>
        </p:txBody>
      </p:sp>
      <p:sp>
        <p:nvSpPr>
          <p:cNvPr id="1052" name="순서도: 판단 1051"/>
          <p:cNvSpPr/>
          <p:nvPr/>
        </p:nvSpPr>
        <p:spPr>
          <a:xfrm>
            <a:off x="7425318" y="1892043"/>
            <a:ext cx="2819400" cy="545755"/>
          </a:xfrm>
          <a:prstGeom prst="flowChartDecision">
            <a:avLst/>
          </a:prstGeom>
          <a:solidFill>
            <a:srgbClr val="DFE6F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ko-KR" altLang="en-US" sz="1700" b="1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웰컴블록</a:t>
            </a:r>
            <a:endParaRPr lang="ko-KR" altLang="en-US" sz="1700" b="1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1055" name="그림 105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257617" y="723900"/>
            <a:ext cx="1154802" cy="1042857"/>
          </a:xfrm>
          <a:prstGeom prst="rect">
            <a:avLst/>
          </a:prstGeom>
        </p:spPr>
      </p:pic>
      <p:cxnSp>
        <p:nvCxnSpPr>
          <p:cNvPr id="1056" name="직선 화살표 연결선 1055"/>
          <p:cNvCxnSpPr>
            <a:endCxn id="1052" idx="0"/>
          </p:cNvCxnSpPr>
          <p:nvPr/>
        </p:nvCxnSpPr>
        <p:spPr>
          <a:xfrm>
            <a:off x="8835018" y="1733754"/>
            <a:ext cx="0" cy="158289"/>
          </a:xfrm>
          <a:prstGeom prst="straightConnector1">
            <a:avLst/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꺾인 연결선 1056"/>
          <p:cNvCxnSpPr>
            <a:stCxn id="1052" idx="2"/>
            <a:endCxn id="1054" idx="0"/>
          </p:cNvCxnSpPr>
          <p:nvPr/>
        </p:nvCxnSpPr>
        <p:spPr>
          <a:xfrm rot="5400000">
            <a:off x="7244311" y="1190803"/>
            <a:ext cx="343713" cy="2837702"/>
          </a:xfrm>
          <a:prstGeom prst="bentConnector3">
            <a:avLst>
              <a:gd name="adj1" fmla="val 33108"/>
            </a:avLst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꺾인 연결선 1058"/>
          <p:cNvCxnSpPr>
            <a:stCxn id="1052" idx="2"/>
            <a:endCxn id="1058" idx="0"/>
          </p:cNvCxnSpPr>
          <p:nvPr/>
        </p:nvCxnSpPr>
        <p:spPr>
          <a:xfrm rot="16200000" flipH="1">
            <a:off x="11037180" y="235635"/>
            <a:ext cx="355829" cy="4760153"/>
          </a:xfrm>
          <a:prstGeom prst="bentConnector3">
            <a:avLst>
              <a:gd name="adj1" fmla="val 31262"/>
            </a:avLst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1" name="평행 사변형 1060"/>
          <p:cNvSpPr/>
          <p:nvPr/>
        </p:nvSpPr>
        <p:spPr>
          <a:xfrm>
            <a:off x="4321576" y="3414205"/>
            <a:ext cx="3351480" cy="510095"/>
          </a:xfrm>
          <a:prstGeom prst="parallelogram">
            <a:avLst>
              <a:gd name="adj" fmla="val 25000"/>
            </a:avLst>
          </a:prstGeom>
          <a:solidFill>
            <a:srgbClr val="DFE6F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/>
          <a:lstStyle/>
          <a:p>
            <a:pPr algn="ctr">
              <a:buClr>
                <a:schemeClr val="tx1"/>
              </a:buClr>
              <a:buNone/>
              <a:defRPr/>
            </a:pPr>
            <a:r>
              <a:rPr lang="ko-KR" altLang="en-US" sz="1700" b="1" dirty="0" smtClean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서울시 </a:t>
            </a:r>
            <a:r>
              <a:rPr lang="ko-KR" altLang="en-US" sz="1700" b="1" dirty="0" err="1" smtClean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지역구명</a:t>
            </a:r>
            <a:r>
              <a:rPr lang="ko-KR" altLang="en-US" sz="1700" b="1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700" b="1" dirty="0" smtClean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입력</a:t>
            </a:r>
            <a:endParaRPr lang="en-US" altLang="ko-KR" sz="1700" b="1" dirty="0">
              <a:solidFill>
                <a:schemeClr val="tx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62" name="직선 화살표 연결선 1061"/>
          <p:cNvCxnSpPr>
            <a:stCxn id="1054" idx="2"/>
            <a:endCxn id="1061" idx="0"/>
          </p:cNvCxnSpPr>
          <p:nvPr/>
        </p:nvCxnSpPr>
        <p:spPr>
          <a:xfrm>
            <a:off x="5997316" y="3248322"/>
            <a:ext cx="0" cy="165883"/>
          </a:xfrm>
          <a:prstGeom prst="straightConnector1">
            <a:avLst/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3" name="평행 사변형 1062"/>
          <p:cNvSpPr/>
          <p:nvPr/>
        </p:nvSpPr>
        <p:spPr>
          <a:xfrm>
            <a:off x="9991688" y="4931726"/>
            <a:ext cx="2366229" cy="693774"/>
          </a:xfrm>
          <a:prstGeom prst="parallelogram">
            <a:avLst>
              <a:gd name="adj" fmla="val 25000"/>
            </a:avLst>
          </a:prstGeom>
          <a:solidFill>
            <a:srgbClr val="DFE6F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/>
          <a:lstStyle/>
          <a:p>
            <a:pPr algn="ctr">
              <a:buClr>
                <a:schemeClr val="tx1"/>
              </a:buClr>
              <a:defRPr/>
            </a:pPr>
            <a:r>
              <a:rPr lang="ko-KR" altLang="en-US" sz="1700" b="1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구별 연평균증가율 그래프 출력</a:t>
            </a:r>
            <a:endParaRPr lang="ko-KR" altLang="en-US" sz="1700" b="1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064" name="평행 사변형 1063"/>
          <p:cNvSpPr/>
          <p:nvPr/>
        </p:nvSpPr>
        <p:spPr>
          <a:xfrm>
            <a:off x="12420044" y="4934012"/>
            <a:ext cx="2350255" cy="693774"/>
          </a:xfrm>
          <a:prstGeom prst="parallelogram">
            <a:avLst>
              <a:gd name="adj" fmla="val 25000"/>
            </a:avLst>
          </a:prstGeom>
          <a:solidFill>
            <a:srgbClr val="DFE6F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/>
          <a:lstStyle/>
          <a:p>
            <a:pPr algn="ctr">
              <a:buClr>
                <a:schemeClr val="tx1"/>
              </a:buClr>
              <a:buNone/>
              <a:defRPr/>
            </a:pPr>
            <a:r>
              <a:rPr lang="ko-KR" altLang="en-US" sz="17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구별 </a:t>
            </a:r>
            <a:r>
              <a:rPr lang="ko-KR" altLang="en-US" sz="1700" b="1" dirty="0" err="1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평당매매가</a:t>
            </a:r>
            <a:endParaRPr lang="en-US" altLang="ko-KR" sz="1700" b="1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buClr>
                <a:schemeClr val="tx1"/>
              </a:buClr>
              <a:defRPr/>
            </a:pPr>
            <a:r>
              <a:rPr lang="ko-KR" altLang="en-US" sz="17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그래프 출력</a:t>
            </a:r>
          </a:p>
        </p:txBody>
      </p:sp>
      <p:cxnSp>
        <p:nvCxnSpPr>
          <p:cNvPr id="1066" name="꺾인 연결선 1065"/>
          <p:cNvCxnSpPr>
            <a:stCxn id="1058" idx="2"/>
            <a:endCxn id="96" idx="0"/>
          </p:cNvCxnSpPr>
          <p:nvPr/>
        </p:nvCxnSpPr>
        <p:spPr>
          <a:xfrm rot="5400000">
            <a:off x="12055572" y="2463586"/>
            <a:ext cx="674414" cy="2404785"/>
          </a:xfrm>
          <a:prstGeom prst="bentConnector3">
            <a:avLst>
              <a:gd name="adj1" fmla="val 50000"/>
            </a:avLst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꺾인 연결선 1066"/>
          <p:cNvCxnSpPr>
            <a:stCxn id="1058" idx="2"/>
            <a:endCxn id="134" idx="0"/>
          </p:cNvCxnSpPr>
          <p:nvPr/>
        </p:nvCxnSpPr>
        <p:spPr>
          <a:xfrm rot="16200000" flipH="1">
            <a:off x="14488788" y="2435153"/>
            <a:ext cx="682421" cy="2469655"/>
          </a:xfrm>
          <a:prstGeom prst="bentConnector3">
            <a:avLst>
              <a:gd name="adj1" fmla="val 50000"/>
            </a:avLst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1" name="평행 사변형 1070"/>
          <p:cNvSpPr/>
          <p:nvPr/>
        </p:nvSpPr>
        <p:spPr>
          <a:xfrm>
            <a:off x="14909351" y="4914900"/>
            <a:ext cx="2259910" cy="693774"/>
          </a:xfrm>
          <a:prstGeom prst="parallelogram">
            <a:avLst>
              <a:gd name="adj" fmla="val 25000"/>
            </a:avLst>
          </a:prstGeom>
          <a:solidFill>
            <a:srgbClr val="DFE6F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/>
          <a:lstStyle/>
          <a:p>
            <a:pPr algn="ctr">
              <a:buClr>
                <a:schemeClr val="tx1"/>
              </a:buClr>
              <a:defRPr/>
            </a:pPr>
            <a:r>
              <a:rPr lang="ko-KR" altLang="en-US" sz="1700" b="1" dirty="0" smtClean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구별</a:t>
            </a:r>
            <a:r>
              <a:rPr lang="en-US" altLang="ko-KR" sz="17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700" b="1" dirty="0" smtClean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인구 수 </a:t>
            </a:r>
            <a:r>
              <a:rPr lang="ko-KR" altLang="en-US" sz="17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그래프 출력</a:t>
            </a:r>
          </a:p>
        </p:txBody>
      </p:sp>
      <p:sp>
        <p:nvSpPr>
          <p:cNvPr id="1072" name="평행 사변형 1071"/>
          <p:cNvSpPr/>
          <p:nvPr/>
        </p:nvSpPr>
        <p:spPr>
          <a:xfrm>
            <a:off x="4328244" y="6195742"/>
            <a:ext cx="3351480" cy="606456"/>
          </a:xfrm>
          <a:prstGeom prst="parallelogram">
            <a:avLst>
              <a:gd name="adj" fmla="val 25000"/>
            </a:avLst>
          </a:prstGeom>
          <a:solidFill>
            <a:srgbClr val="DFE6F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/>
          <a:lstStyle/>
          <a:p>
            <a:pPr algn="ctr">
              <a:buClr>
                <a:schemeClr val="tx1"/>
              </a:buClr>
              <a:buNone/>
              <a:defRPr/>
            </a:pPr>
            <a:r>
              <a:rPr lang="ko-KR" altLang="en-US" sz="1700" b="1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면적</a:t>
            </a:r>
            <a:r>
              <a:rPr lang="en-US" altLang="ko-KR" sz="1700" b="1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700" b="1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소</a:t>
            </a:r>
            <a:r>
              <a:rPr lang="en-US" altLang="ko-KR" sz="1700" b="1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1700" b="1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중</a:t>
            </a:r>
            <a:r>
              <a:rPr lang="en-US" altLang="ko-KR" sz="1700" b="1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1700" b="1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대</a:t>
            </a:r>
            <a:r>
              <a:rPr lang="en-US" altLang="ko-KR" sz="1700" b="1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r>
              <a:rPr lang="ko-KR" altLang="en-US" sz="1700" b="1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별 </a:t>
            </a:r>
            <a:r>
              <a:rPr lang="en-US" altLang="ko-KR" sz="1700" b="1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/>
            </a:r>
            <a:br>
              <a:rPr lang="en-US" altLang="ko-KR" sz="1700" b="1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700" b="1" dirty="0" err="1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최근거래가</a:t>
            </a:r>
            <a:r>
              <a:rPr lang="ko-KR" altLang="en-US" sz="1700" b="1" dirty="0" smtClean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 정보 제공</a:t>
            </a:r>
            <a:endParaRPr lang="ko-KR" altLang="en-US" sz="1700" b="1" dirty="0">
              <a:solidFill>
                <a:schemeClr val="tx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075" name="다이아몬드 1074"/>
          <p:cNvSpPr/>
          <p:nvPr/>
        </p:nvSpPr>
        <p:spPr>
          <a:xfrm>
            <a:off x="3382566" y="7088566"/>
            <a:ext cx="2667000" cy="645734"/>
          </a:xfrm>
          <a:prstGeom prst="diamond">
            <a:avLst/>
          </a:prstGeom>
          <a:solidFill>
            <a:srgbClr val="DFE6F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/>
          <a:lstStyle/>
          <a:p>
            <a:pPr algn="ctr">
              <a:buClr>
                <a:schemeClr val="tx1"/>
              </a:buClr>
              <a:buNone/>
              <a:defRPr/>
            </a:pPr>
            <a:r>
              <a:rPr lang="ko-KR" altLang="en-US" sz="1700" b="1" dirty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다른 아파트 </a:t>
            </a:r>
            <a:br>
              <a:rPr lang="ko-KR" altLang="en-US" sz="1700" b="1" dirty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700" b="1" dirty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조회</a:t>
            </a:r>
            <a:r>
              <a:rPr lang="en-US" altLang="ko-KR" sz="1700" b="1" dirty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</a:p>
        </p:txBody>
      </p:sp>
      <p:cxnSp>
        <p:nvCxnSpPr>
          <p:cNvPr id="1077" name="꺾인 연결선 1076"/>
          <p:cNvCxnSpPr>
            <a:stCxn id="1058" idx="2"/>
            <a:endCxn id="130" idx="0"/>
          </p:cNvCxnSpPr>
          <p:nvPr/>
        </p:nvCxnSpPr>
        <p:spPr>
          <a:xfrm rot="16200000" flipH="1">
            <a:off x="13257293" y="3666649"/>
            <a:ext cx="682421" cy="6664"/>
          </a:xfrm>
          <a:prstGeom prst="bentConnector3">
            <a:avLst>
              <a:gd name="adj1" fmla="val 50000"/>
            </a:avLst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8" name="평행 사변형 1077"/>
          <p:cNvSpPr/>
          <p:nvPr/>
        </p:nvSpPr>
        <p:spPr>
          <a:xfrm>
            <a:off x="6500890" y="7091309"/>
            <a:ext cx="1905000" cy="640611"/>
          </a:xfrm>
          <a:prstGeom prst="parallelogram">
            <a:avLst>
              <a:gd name="adj" fmla="val 25000"/>
            </a:avLst>
          </a:prstGeom>
          <a:solidFill>
            <a:srgbClr val="DFE6F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/>
          <a:lstStyle/>
          <a:p>
            <a:pPr algn="ctr">
              <a:buClr>
                <a:schemeClr val="tx1"/>
              </a:buClr>
              <a:buNone/>
              <a:defRPr/>
            </a:pPr>
            <a:r>
              <a:rPr lang="ko-KR" altLang="en-US" sz="1700" b="1" dirty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주변 지도 </a:t>
            </a:r>
            <a:br>
              <a:rPr lang="ko-KR" altLang="en-US" sz="1700" b="1" dirty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700" b="1" dirty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정보 </a:t>
            </a:r>
            <a:r>
              <a:rPr lang="ko-KR" altLang="en-US" sz="1700" b="1" dirty="0" smtClean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제공</a:t>
            </a:r>
            <a:endParaRPr lang="ko-KR" altLang="en-US" sz="1700" b="1" dirty="0">
              <a:solidFill>
                <a:schemeClr val="tx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79" name="꺾인 연결선 1078"/>
          <p:cNvCxnSpPr>
            <a:stCxn id="1072" idx="3"/>
            <a:endCxn id="1075" idx="0"/>
          </p:cNvCxnSpPr>
          <p:nvPr/>
        </p:nvCxnSpPr>
        <p:spPr>
          <a:xfrm rot="5400000">
            <a:off x="5178938" y="6339327"/>
            <a:ext cx="286368" cy="1212111"/>
          </a:xfrm>
          <a:prstGeom prst="bentConnector3">
            <a:avLst>
              <a:gd name="adj1" fmla="val 50000"/>
            </a:avLst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꺾인 연결선 1079"/>
          <p:cNvCxnSpPr>
            <a:stCxn id="1072" idx="3"/>
            <a:endCxn id="1078" idx="0"/>
          </p:cNvCxnSpPr>
          <p:nvPr/>
        </p:nvCxnSpPr>
        <p:spPr>
          <a:xfrm rot="16200000" flipH="1">
            <a:off x="6546228" y="6184146"/>
            <a:ext cx="289111" cy="1525213"/>
          </a:xfrm>
          <a:prstGeom prst="bentConnector3">
            <a:avLst>
              <a:gd name="adj1" fmla="val 50000"/>
            </a:avLst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꺾인 연결선 1080"/>
          <p:cNvCxnSpPr>
            <a:stCxn id="1075" idx="1"/>
            <a:endCxn id="1105" idx="2"/>
          </p:cNvCxnSpPr>
          <p:nvPr/>
        </p:nvCxnSpPr>
        <p:spPr>
          <a:xfrm rot="10800000" flipH="1">
            <a:off x="3382566" y="2700365"/>
            <a:ext cx="2527584" cy="4711069"/>
          </a:xfrm>
          <a:prstGeom prst="bentConnector3">
            <a:avLst>
              <a:gd name="adj1" fmla="val -85015"/>
            </a:avLst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3" name="TextBox 1082"/>
          <p:cNvSpPr txBox="1"/>
          <p:nvPr/>
        </p:nvSpPr>
        <p:spPr>
          <a:xfrm>
            <a:off x="7653918" y="1411416"/>
            <a:ext cx="2362200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dirty="0"/>
              <a:t>카카오 연동 로그인</a:t>
            </a:r>
          </a:p>
        </p:txBody>
      </p:sp>
      <p:cxnSp>
        <p:nvCxnSpPr>
          <p:cNvPr id="1085" name="꺾인 연결선 1084"/>
          <p:cNvCxnSpPr>
            <a:stCxn id="1078" idx="3"/>
            <a:endCxn id="1087" idx="0"/>
          </p:cNvCxnSpPr>
          <p:nvPr/>
        </p:nvCxnSpPr>
        <p:spPr>
          <a:xfrm rot="5400000">
            <a:off x="6750740" y="7381980"/>
            <a:ext cx="272635" cy="972515"/>
          </a:xfrm>
          <a:prstGeom prst="bentConnector3">
            <a:avLst>
              <a:gd name="adj1" fmla="val 50000"/>
            </a:avLst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7" name="다이아몬드 1086"/>
          <p:cNvSpPr/>
          <p:nvPr/>
        </p:nvSpPr>
        <p:spPr>
          <a:xfrm>
            <a:off x="4724399" y="8004555"/>
            <a:ext cx="3352800" cy="720345"/>
          </a:xfrm>
          <a:prstGeom prst="diamond">
            <a:avLst/>
          </a:prstGeom>
          <a:solidFill>
            <a:srgbClr val="DFE6F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/>
          <a:lstStyle/>
          <a:p>
            <a:pPr algn="ctr">
              <a:buClr>
                <a:schemeClr val="tx1"/>
              </a:buClr>
              <a:buNone/>
              <a:defRPr/>
            </a:pPr>
            <a:r>
              <a:rPr lang="ko-KR" altLang="en-US" sz="1700" b="1" dirty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지역</a:t>
            </a:r>
            <a:r>
              <a:rPr lang="en-US" altLang="ko-KR" sz="1700" b="1" dirty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700" b="1" dirty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구</a:t>
            </a:r>
            <a:r>
              <a:rPr lang="en-US" altLang="ko-KR" sz="1700" b="1" dirty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r>
              <a:rPr lang="ko-KR" altLang="en-US" sz="1700" b="1" dirty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별</a:t>
            </a:r>
            <a:r>
              <a:rPr lang="en-US" altLang="ko-KR" sz="1700" b="1" dirty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</a:p>
          <a:p>
            <a:pPr algn="ctr">
              <a:buClr>
                <a:schemeClr val="tx1"/>
              </a:buClr>
              <a:buNone/>
              <a:defRPr/>
            </a:pPr>
            <a:r>
              <a:rPr lang="ko-KR" altLang="en-US" sz="1700" b="1" dirty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비교정보 조회</a:t>
            </a:r>
            <a:r>
              <a:rPr lang="en-US" altLang="ko-KR" sz="1700" b="1" dirty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</a:p>
        </p:txBody>
      </p:sp>
      <p:sp>
        <p:nvSpPr>
          <p:cNvPr id="1088" name="직사각형 1087"/>
          <p:cNvSpPr/>
          <p:nvPr/>
        </p:nvSpPr>
        <p:spPr>
          <a:xfrm>
            <a:off x="8077199" y="9049375"/>
            <a:ext cx="1981200" cy="457199"/>
          </a:xfrm>
          <a:prstGeom prst="rect">
            <a:avLst/>
          </a:prstGeom>
          <a:solidFill>
            <a:srgbClr val="DFE6F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/>
          <a:lstStyle/>
          <a:p>
            <a:pPr algn="ctr">
              <a:buClr>
                <a:schemeClr val="tx1"/>
              </a:buClr>
              <a:buNone/>
              <a:defRPr/>
            </a:pPr>
            <a:r>
              <a:rPr lang="ko-KR" altLang="en-US" sz="1700" b="1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상담 종료</a:t>
            </a:r>
          </a:p>
        </p:txBody>
      </p:sp>
      <p:sp>
        <p:nvSpPr>
          <p:cNvPr id="1089" name="TextBox 1088"/>
          <p:cNvSpPr txBox="1"/>
          <p:nvPr/>
        </p:nvSpPr>
        <p:spPr>
          <a:xfrm>
            <a:off x="2660785" y="7229929"/>
            <a:ext cx="676068" cy="40011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dirty="0"/>
              <a:t>yes</a:t>
            </a:r>
          </a:p>
        </p:txBody>
      </p:sp>
      <p:cxnSp>
        <p:nvCxnSpPr>
          <p:cNvPr id="1090" name="꺾인 연결선 1089"/>
          <p:cNvCxnSpPr>
            <a:stCxn id="1075" idx="2"/>
            <a:endCxn id="1087" idx="0"/>
          </p:cNvCxnSpPr>
          <p:nvPr/>
        </p:nvCxnSpPr>
        <p:spPr>
          <a:xfrm rot="16200000" flipH="1">
            <a:off x="5423305" y="7027060"/>
            <a:ext cx="270255" cy="1684733"/>
          </a:xfrm>
          <a:prstGeom prst="bentConnector3">
            <a:avLst>
              <a:gd name="adj1" fmla="val 50000"/>
            </a:avLst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1" name="TextBox 1090"/>
          <p:cNvSpPr txBox="1"/>
          <p:nvPr/>
        </p:nvSpPr>
        <p:spPr>
          <a:xfrm>
            <a:off x="5051381" y="7700546"/>
            <a:ext cx="507051" cy="40011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no</a:t>
            </a:r>
          </a:p>
        </p:txBody>
      </p:sp>
      <p:cxnSp>
        <p:nvCxnSpPr>
          <p:cNvPr id="1092" name="꺾인 연결선 1091"/>
          <p:cNvCxnSpPr>
            <a:stCxn id="1087" idx="2"/>
            <a:endCxn id="1088" idx="0"/>
          </p:cNvCxnSpPr>
          <p:nvPr/>
        </p:nvCxnSpPr>
        <p:spPr>
          <a:xfrm rot="16200000" flipH="1">
            <a:off x="7572062" y="7553637"/>
            <a:ext cx="324475" cy="2667000"/>
          </a:xfrm>
          <a:prstGeom prst="bentConnector3">
            <a:avLst>
              <a:gd name="adj1" fmla="val 50000"/>
            </a:avLst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3" name="TextBox 1092"/>
          <p:cNvSpPr txBox="1"/>
          <p:nvPr/>
        </p:nvSpPr>
        <p:spPr>
          <a:xfrm>
            <a:off x="7018787" y="8712572"/>
            <a:ext cx="507051" cy="40011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no</a:t>
            </a:r>
          </a:p>
        </p:txBody>
      </p:sp>
      <p:cxnSp>
        <p:nvCxnSpPr>
          <p:cNvPr id="1094" name="꺾인 연결선 1093"/>
          <p:cNvCxnSpPr>
            <a:stCxn id="1087" idx="3"/>
            <a:endCxn id="1107" idx="2"/>
          </p:cNvCxnSpPr>
          <p:nvPr/>
        </p:nvCxnSpPr>
        <p:spPr>
          <a:xfrm flipV="1">
            <a:off x="8077199" y="2685913"/>
            <a:ext cx="5422419" cy="5678815"/>
          </a:xfrm>
          <a:prstGeom prst="bentConnector3">
            <a:avLst>
              <a:gd name="adj1" fmla="val 30150"/>
            </a:avLst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5" name="TextBox 1094"/>
          <p:cNvSpPr txBox="1"/>
          <p:nvPr/>
        </p:nvSpPr>
        <p:spPr>
          <a:xfrm>
            <a:off x="8240002" y="8141358"/>
            <a:ext cx="675396" cy="40011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yes</a:t>
            </a:r>
          </a:p>
        </p:txBody>
      </p:sp>
      <p:sp>
        <p:nvSpPr>
          <p:cNvPr id="1096" name="다이아몬드 1095"/>
          <p:cNvSpPr/>
          <p:nvPr/>
        </p:nvSpPr>
        <p:spPr>
          <a:xfrm>
            <a:off x="11834596" y="7828356"/>
            <a:ext cx="3352800" cy="879906"/>
          </a:xfrm>
          <a:prstGeom prst="diamond">
            <a:avLst/>
          </a:prstGeom>
          <a:solidFill>
            <a:srgbClr val="DFE6F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/>
          <a:lstStyle/>
          <a:p>
            <a:pPr algn="ctr">
              <a:buClr>
                <a:schemeClr val="tx1"/>
              </a:buClr>
              <a:buNone/>
              <a:defRPr/>
            </a:pPr>
            <a:r>
              <a:rPr lang="ko-KR" altLang="en-US" sz="1700" b="1" dirty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다른 </a:t>
            </a:r>
            <a:r>
              <a:rPr lang="ko-KR" altLang="en-US" sz="1700" b="1" dirty="0" smtClean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지역구별</a:t>
            </a:r>
            <a:endParaRPr lang="en-US" altLang="ko-KR" sz="1700" b="1" dirty="0">
              <a:solidFill>
                <a:schemeClr val="tx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buClr>
                <a:schemeClr val="tx1"/>
              </a:buClr>
              <a:buNone/>
              <a:defRPr/>
            </a:pPr>
            <a:r>
              <a:rPr lang="ko-KR" altLang="en-US" sz="17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비교정보 조회</a:t>
            </a:r>
            <a:r>
              <a:rPr lang="en-US" altLang="ko-KR" sz="17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</a:p>
        </p:txBody>
      </p:sp>
      <p:cxnSp>
        <p:nvCxnSpPr>
          <p:cNvPr id="1097" name="꺾인 연결선 1096"/>
          <p:cNvCxnSpPr>
            <a:stCxn id="1096" idx="3"/>
            <a:endCxn id="105" idx="0"/>
          </p:cNvCxnSpPr>
          <p:nvPr/>
        </p:nvCxnSpPr>
        <p:spPr>
          <a:xfrm flipH="1" flipV="1">
            <a:off x="13932543" y="3478854"/>
            <a:ext cx="1254853" cy="4789455"/>
          </a:xfrm>
          <a:prstGeom prst="bentConnector3">
            <a:avLst>
              <a:gd name="adj1" fmla="val -175614"/>
            </a:avLst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8" name="TextBox 1097"/>
          <p:cNvSpPr txBox="1"/>
          <p:nvPr/>
        </p:nvSpPr>
        <p:spPr>
          <a:xfrm>
            <a:off x="15263596" y="7993954"/>
            <a:ext cx="676068" cy="40011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yes</a:t>
            </a:r>
          </a:p>
        </p:txBody>
      </p:sp>
      <p:cxnSp>
        <p:nvCxnSpPr>
          <p:cNvPr id="1099" name="꺾인 연결선 1098"/>
          <p:cNvCxnSpPr>
            <a:stCxn id="335" idx="4"/>
            <a:endCxn id="1096" idx="0"/>
          </p:cNvCxnSpPr>
          <p:nvPr/>
        </p:nvCxnSpPr>
        <p:spPr>
          <a:xfrm rot="16200000" flipH="1">
            <a:off x="12033990" y="6351350"/>
            <a:ext cx="551256" cy="2402755"/>
          </a:xfrm>
          <a:prstGeom prst="bentConnector3">
            <a:avLst>
              <a:gd name="adj1" fmla="val 50000"/>
            </a:avLst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꺾인 연결선 1099"/>
          <p:cNvCxnSpPr>
            <a:stCxn id="1064" idx="3"/>
            <a:endCxn id="1096" idx="0"/>
          </p:cNvCxnSpPr>
          <p:nvPr/>
        </p:nvCxnSpPr>
        <p:spPr>
          <a:xfrm rot="16200000" flipH="1">
            <a:off x="12409438" y="6726798"/>
            <a:ext cx="2200570" cy="2546"/>
          </a:xfrm>
          <a:prstGeom prst="bentConnector3">
            <a:avLst>
              <a:gd name="adj1" fmla="val 50000"/>
            </a:avLst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꺾인 연결선 1101"/>
          <p:cNvCxnSpPr>
            <a:stCxn id="1071" idx="4"/>
            <a:endCxn id="1096" idx="0"/>
          </p:cNvCxnSpPr>
          <p:nvPr/>
        </p:nvCxnSpPr>
        <p:spPr>
          <a:xfrm rot="5400000">
            <a:off x="13665310" y="5454360"/>
            <a:ext cx="2219682" cy="2528310"/>
          </a:xfrm>
          <a:prstGeom prst="bentConnector3">
            <a:avLst>
              <a:gd name="adj1" fmla="val 87327"/>
            </a:avLst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꺾인 연결선 1102"/>
          <p:cNvCxnSpPr>
            <a:stCxn id="1096" idx="2"/>
            <a:endCxn id="1088" idx="0"/>
          </p:cNvCxnSpPr>
          <p:nvPr/>
        </p:nvCxnSpPr>
        <p:spPr>
          <a:xfrm rot="5400000">
            <a:off x="11118842" y="6657220"/>
            <a:ext cx="341113" cy="4443197"/>
          </a:xfrm>
          <a:prstGeom prst="bentConnector3">
            <a:avLst>
              <a:gd name="adj1" fmla="val 50000"/>
            </a:avLst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4" name="TextBox 1103"/>
          <p:cNvSpPr txBox="1"/>
          <p:nvPr/>
        </p:nvSpPr>
        <p:spPr>
          <a:xfrm>
            <a:off x="12620294" y="8717790"/>
            <a:ext cx="591560" cy="40011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no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4284825" y="2653384"/>
            <a:ext cx="3424981" cy="594938"/>
            <a:chOff x="3246250" y="3162300"/>
            <a:chExt cx="3114845" cy="964969"/>
          </a:xfrm>
        </p:grpSpPr>
        <p:sp>
          <p:nvSpPr>
            <p:cNvPr id="1054" name="직사각형 1053"/>
            <p:cNvSpPr/>
            <p:nvPr/>
          </p:nvSpPr>
          <p:spPr>
            <a:xfrm>
              <a:off x="3246250" y="3370118"/>
              <a:ext cx="3114845" cy="757151"/>
            </a:xfrm>
            <a:prstGeom prst="rect">
              <a:avLst/>
            </a:prstGeom>
            <a:solidFill>
              <a:srgbClr val="DFE6F7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anchor="ctr"/>
            <a:lstStyle/>
            <a:p>
              <a:pPr algn="ctr">
                <a:buClr>
                  <a:schemeClr val="tx1"/>
                </a:buClr>
                <a:buNone/>
                <a:defRPr/>
              </a:pPr>
              <a:r>
                <a:rPr lang="ko-KR" altLang="en-US" sz="1700" b="1" dirty="0" smtClean="0">
                  <a:solidFill>
                    <a:schemeClr val="tx1"/>
                  </a:solidFill>
                  <a:effectLst/>
                  <a:latin typeface="돋움" panose="020B0600000101010101" pitchFamily="50" charset="-127"/>
                  <a:ea typeface="돋움" panose="020B0600000101010101" pitchFamily="50" charset="-127"/>
                </a:rPr>
                <a:t>아파트 최근 </a:t>
              </a:r>
              <a:r>
                <a:rPr lang="ko-KR" altLang="en-US" sz="1700" b="1" dirty="0" err="1" smtClean="0">
                  <a:solidFill>
                    <a:schemeClr val="tx1"/>
                  </a:solidFill>
                  <a:effectLst/>
                  <a:latin typeface="돋움" panose="020B0600000101010101" pitchFamily="50" charset="-127"/>
                  <a:ea typeface="돋움" panose="020B0600000101010101" pitchFamily="50" charset="-127"/>
                </a:rPr>
                <a:t>실거래가</a:t>
              </a:r>
              <a:r>
                <a:rPr lang="ko-KR" altLang="en-US" sz="1700" b="1" dirty="0" smtClean="0">
                  <a:solidFill>
                    <a:schemeClr val="tx1"/>
                  </a:solidFill>
                  <a:effectLst/>
                  <a:latin typeface="돋움" panose="020B0600000101010101" pitchFamily="50" charset="-127"/>
                  <a:ea typeface="돋움" panose="020B0600000101010101" pitchFamily="50" charset="-127"/>
                </a:rPr>
                <a:t> </a:t>
              </a:r>
              <a:r>
                <a:rPr lang="ko-KR" altLang="en-US" sz="1700" b="1" dirty="0">
                  <a:solidFill>
                    <a:schemeClr val="tx1"/>
                  </a:solidFill>
                  <a:effectLst/>
                  <a:latin typeface="돋움" panose="020B0600000101010101" pitchFamily="50" charset="-127"/>
                  <a:ea typeface="돋움" panose="020B0600000101010101" pitchFamily="50" charset="-127"/>
                </a:rPr>
                <a:t>조회</a:t>
              </a:r>
            </a:p>
          </p:txBody>
        </p:sp>
        <p:sp>
          <p:nvSpPr>
            <p:cNvPr id="1105" name="대각선 방향의 모서리가 둥근 사각형 1104"/>
            <p:cNvSpPr/>
            <p:nvPr/>
          </p:nvSpPr>
          <p:spPr>
            <a:xfrm>
              <a:off x="4724400" y="3162300"/>
              <a:ext cx="152400" cy="152400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70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sp>
        <p:nvSpPr>
          <p:cNvPr id="1106" name="대각선 방향의 모서리가 둥근 사각형 1105"/>
          <p:cNvSpPr/>
          <p:nvPr/>
        </p:nvSpPr>
        <p:spPr>
          <a:xfrm>
            <a:off x="5372101" y="2640767"/>
            <a:ext cx="152400" cy="130629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11779680" y="2632056"/>
            <a:ext cx="3630981" cy="696715"/>
            <a:chOff x="12458700" y="3202740"/>
            <a:chExt cx="2895600" cy="985751"/>
          </a:xfrm>
        </p:grpSpPr>
        <p:sp>
          <p:nvSpPr>
            <p:cNvPr id="1058" name="직사각형 1057"/>
            <p:cNvSpPr/>
            <p:nvPr/>
          </p:nvSpPr>
          <p:spPr>
            <a:xfrm>
              <a:off x="12458700" y="3431340"/>
              <a:ext cx="2895600" cy="757151"/>
            </a:xfrm>
            <a:prstGeom prst="rect">
              <a:avLst/>
            </a:prstGeom>
            <a:solidFill>
              <a:srgbClr val="DFE6F7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anchor="ctr"/>
            <a:lstStyle/>
            <a:p>
              <a:pPr algn="ctr">
                <a:buClr>
                  <a:schemeClr val="tx1"/>
                </a:buClr>
                <a:buNone/>
                <a:defRPr/>
              </a:pPr>
              <a:r>
                <a:rPr lang="ko-KR" altLang="en-US" sz="1700" b="1" dirty="0" smtClean="0">
                  <a:solidFill>
                    <a:schemeClr val="tx1"/>
                  </a:solidFill>
                  <a:effectLst/>
                  <a:latin typeface="돋움" panose="020B0600000101010101" pitchFamily="50" charset="-127"/>
                  <a:ea typeface="돋움" panose="020B0600000101010101" pitchFamily="50" charset="-127"/>
                </a:rPr>
                <a:t>지역구별</a:t>
              </a:r>
              <a:r>
                <a:rPr lang="ko-KR" altLang="en-US" sz="1700" b="1" dirty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</a:t>
              </a:r>
              <a:r>
                <a:rPr lang="ko-KR" altLang="en-US" sz="1700" b="1" dirty="0" smtClean="0">
                  <a:solidFill>
                    <a:schemeClr val="tx1"/>
                  </a:solidFill>
                  <a:effectLst/>
                  <a:latin typeface="돋움" panose="020B0600000101010101" pitchFamily="50" charset="-127"/>
                  <a:ea typeface="돋움" panose="020B0600000101010101" pitchFamily="50" charset="-127"/>
                </a:rPr>
                <a:t>비교분석정보 </a:t>
              </a:r>
              <a:r>
                <a:rPr lang="ko-KR" altLang="en-US" sz="1700" b="1" dirty="0">
                  <a:solidFill>
                    <a:schemeClr val="tx1"/>
                  </a:solidFill>
                  <a:effectLst/>
                  <a:latin typeface="돋움" panose="020B0600000101010101" pitchFamily="50" charset="-127"/>
                  <a:ea typeface="돋움" panose="020B0600000101010101" pitchFamily="50" charset="-127"/>
                </a:rPr>
                <a:t>조회</a:t>
              </a:r>
            </a:p>
          </p:txBody>
        </p:sp>
        <p:sp>
          <p:nvSpPr>
            <p:cNvPr id="1107" name="대각선 방향의 모서리가 둥근 사각형 1106"/>
            <p:cNvSpPr/>
            <p:nvPr/>
          </p:nvSpPr>
          <p:spPr>
            <a:xfrm>
              <a:off x="13830300" y="3202740"/>
              <a:ext cx="152400" cy="152400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70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sp>
        <p:nvSpPr>
          <p:cNvPr id="105" name="대각선 방향의 모서리가 둥근 사각형 104"/>
          <p:cNvSpPr/>
          <p:nvPr/>
        </p:nvSpPr>
        <p:spPr>
          <a:xfrm>
            <a:off x="13703943" y="3390900"/>
            <a:ext cx="228600" cy="175907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15496031" y="266700"/>
            <a:ext cx="2242075" cy="209791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수정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완료</a:t>
            </a:r>
            <a:endParaRPr lang="ko-KR" altLang="en-US" sz="2800" dirty="0"/>
          </a:p>
        </p:txBody>
      </p:sp>
      <p:sp>
        <p:nvSpPr>
          <p:cNvPr id="100" name="다이아몬드 99"/>
          <p:cNvSpPr/>
          <p:nvPr/>
        </p:nvSpPr>
        <p:spPr>
          <a:xfrm>
            <a:off x="4576170" y="4056138"/>
            <a:ext cx="2849147" cy="719856"/>
          </a:xfrm>
          <a:prstGeom prst="diamond">
            <a:avLst/>
          </a:prstGeom>
          <a:solidFill>
            <a:srgbClr val="DFE6F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/>
          <a:lstStyle/>
          <a:p>
            <a:pPr algn="ctr">
              <a:buClr>
                <a:schemeClr val="tx1"/>
              </a:buClr>
              <a:buNone/>
              <a:defRPr/>
            </a:pPr>
            <a:r>
              <a:rPr lang="ko-KR" altLang="en-US" sz="1700" b="1" dirty="0" err="1" smtClean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아파트명</a:t>
            </a:r>
            <a:r>
              <a:rPr lang="ko-KR" altLang="en-US" sz="1700" b="1" dirty="0" smtClean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700" b="1" dirty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/>
            </a:r>
            <a:br>
              <a:rPr lang="ko-KR" altLang="en-US" sz="1700" b="1" dirty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700" b="1" dirty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조회</a:t>
            </a:r>
            <a:r>
              <a:rPr lang="en-US" altLang="ko-KR" sz="1700" b="1" dirty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</a:p>
        </p:txBody>
      </p:sp>
      <p:cxnSp>
        <p:nvCxnSpPr>
          <p:cNvPr id="142" name="꺾인 연결선 141"/>
          <p:cNvCxnSpPr>
            <a:stCxn id="262" idx="4"/>
            <a:endCxn id="224" idx="5"/>
          </p:cNvCxnSpPr>
          <p:nvPr/>
        </p:nvCxnSpPr>
        <p:spPr>
          <a:xfrm rot="16200000" flipH="1">
            <a:off x="3420739" y="4847347"/>
            <a:ext cx="147466" cy="1780034"/>
          </a:xfrm>
          <a:prstGeom prst="bentConnector2">
            <a:avLst/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6010231" y="4936236"/>
            <a:ext cx="507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no</a:t>
            </a:r>
          </a:p>
        </p:txBody>
      </p:sp>
      <p:cxnSp>
        <p:nvCxnSpPr>
          <p:cNvPr id="150" name="직선 화살표 연결선 149"/>
          <p:cNvCxnSpPr>
            <a:stCxn id="1061" idx="4"/>
            <a:endCxn id="100" idx="0"/>
          </p:cNvCxnSpPr>
          <p:nvPr/>
        </p:nvCxnSpPr>
        <p:spPr>
          <a:xfrm>
            <a:off x="5997316" y="3924300"/>
            <a:ext cx="3428" cy="131838"/>
          </a:xfrm>
          <a:prstGeom prst="straightConnector1">
            <a:avLst/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/>
          <p:cNvCxnSpPr>
            <a:stCxn id="224" idx="4"/>
            <a:endCxn id="1072" idx="0"/>
          </p:cNvCxnSpPr>
          <p:nvPr/>
        </p:nvCxnSpPr>
        <p:spPr>
          <a:xfrm>
            <a:off x="6001751" y="6045009"/>
            <a:ext cx="2233" cy="150733"/>
          </a:xfrm>
          <a:prstGeom prst="straightConnector1">
            <a:avLst/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평행 사변형 157"/>
          <p:cNvSpPr/>
          <p:nvPr/>
        </p:nvSpPr>
        <p:spPr>
          <a:xfrm>
            <a:off x="1445285" y="4569524"/>
            <a:ext cx="2427001" cy="457199"/>
          </a:xfrm>
          <a:prstGeom prst="parallelogram">
            <a:avLst/>
          </a:prstGeom>
          <a:solidFill>
            <a:srgbClr val="DFE6F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/>
          <a:lstStyle/>
          <a:p>
            <a:pPr algn="ctr">
              <a:buClr>
                <a:schemeClr val="tx1"/>
              </a:buClr>
              <a:buNone/>
              <a:defRPr/>
            </a:pPr>
            <a:r>
              <a:rPr lang="ko-KR" altLang="en-US" sz="1700" b="1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동 선택</a:t>
            </a:r>
            <a:r>
              <a:rPr lang="en-US" altLang="ko-KR" sz="1700" b="1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700" b="1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예산 선택</a:t>
            </a:r>
            <a:endParaRPr lang="ko-KR" altLang="en-US" sz="1700" b="1" dirty="0">
              <a:solidFill>
                <a:schemeClr val="tx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68" name="꺾인 연결선 167"/>
          <p:cNvCxnSpPr>
            <a:stCxn id="100" idx="1"/>
            <a:endCxn id="158" idx="0"/>
          </p:cNvCxnSpPr>
          <p:nvPr/>
        </p:nvCxnSpPr>
        <p:spPr>
          <a:xfrm rot="10800000" flipV="1">
            <a:off x="2658786" y="4416066"/>
            <a:ext cx="1917384" cy="153458"/>
          </a:xfrm>
          <a:prstGeom prst="bentConnector2">
            <a:avLst/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3913078" y="4206250"/>
            <a:ext cx="700654" cy="40011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dirty="0"/>
              <a:t>yes</a:t>
            </a:r>
          </a:p>
        </p:txBody>
      </p:sp>
      <p:sp>
        <p:nvSpPr>
          <p:cNvPr id="224" name="평행 사변형 223"/>
          <p:cNvSpPr/>
          <p:nvPr/>
        </p:nvSpPr>
        <p:spPr>
          <a:xfrm>
            <a:off x="4326011" y="5577184"/>
            <a:ext cx="3351480" cy="467825"/>
          </a:xfrm>
          <a:prstGeom prst="parallelogram">
            <a:avLst>
              <a:gd name="adj" fmla="val 25000"/>
            </a:avLst>
          </a:prstGeom>
          <a:solidFill>
            <a:srgbClr val="DFE6F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/>
          <a:lstStyle/>
          <a:p>
            <a:pPr algn="ctr">
              <a:buClr>
                <a:schemeClr val="tx1"/>
              </a:buClr>
              <a:buNone/>
              <a:defRPr/>
            </a:pPr>
            <a:r>
              <a:rPr lang="ko-KR" altLang="en-US" sz="1700" b="1" dirty="0" err="1" smtClean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아파트명</a:t>
            </a:r>
            <a:r>
              <a:rPr lang="ko-KR" altLang="en-US" sz="1700" b="1" dirty="0" smtClean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 입력</a:t>
            </a:r>
            <a:endParaRPr lang="ko-KR" altLang="en-US" sz="1700" b="1" dirty="0">
              <a:solidFill>
                <a:schemeClr val="tx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227" name="직선 화살표 연결선 226"/>
          <p:cNvCxnSpPr>
            <a:stCxn id="100" idx="2"/>
            <a:endCxn id="224" idx="0"/>
          </p:cNvCxnSpPr>
          <p:nvPr/>
        </p:nvCxnSpPr>
        <p:spPr>
          <a:xfrm>
            <a:off x="6000744" y="4775994"/>
            <a:ext cx="1007" cy="801190"/>
          </a:xfrm>
          <a:prstGeom prst="straightConnector1">
            <a:avLst/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평행 사변형 261"/>
          <p:cNvSpPr/>
          <p:nvPr/>
        </p:nvSpPr>
        <p:spPr>
          <a:xfrm>
            <a:off x="1390954" y="5206432"/>
            <a:ext cx="2427001" cy="457199"/>
          </a:xfrm>
          <a:prstGeom prst="parallelogram">
            <a:avLst/>
          </a:prstGeom>
          <a:solidFill>
            <a:srgbClr val="DFE6F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/>
          <a:lstStyle/>
          <a:p>
            <a:pPr algn="ctr">
              <a:buClr>
                <a:schemeClr val="tx1"/>
              </a:buClr>
              <a:buNone/>
              <a:defRPr/>
            </a:pPr>
            <a:r>
              <a:rPr lang="ko-KR" altLang="en-US" sz="1700" b="1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아파트 정보 제공</a:t>
            </a:r>
            <a:endParaRPr lang="ko-KR" altLang="en-US" sz="1700" b="1" dirty="0">
              <a:solidFill>
                <a:schemeClr val="tx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285" name="직선 화살표 연결선 284"/>
          <p:cNvCxnSpPr>
            <a:stCxn id="158" idx="3"/>
            <a:endCxn id="262" idx="0"/>
          </p:cNvCxnSpPr>
          <p:nvPr/>
        </p:nvCxnSpPr>
        <p:spPr>
          <a:xfrm>
            <a:off x="2601636" y="5026723"/>
            <a:ext cx="2819" cy="179709"/>
          </a:xfrm>
          <a:prstGeom prst="straightConnector1">
            <a:avLst/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평행 사변형 328"/>
          <p:cNvSpPr/>
          <p:nvPr/>
        </p:nvSpPr>
        <p:spPr>
          <a:xfrm>
            <a:off x="10000935" y="5916460"/>
            <a:ext cx="2233347" cy="477788"/>
          </a:xfrm>
          <a:prstGeom prst="parallelogram">
            <a:avLst>
              <a:gd name="adj" fmla="val 25000"/>
            </a:avLst>
          </a:prstGeom>
          <a:solidFill>
            <a:srgbClr val="DFE6F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/>
          <a:lstStyle/>
          <a:p>
            <a:pPr algn="ctr">
              <a:buClr>
                <a:schemeClr val="tx1"/>
              </a:buClr>
              <a:buNone/>
              <a:defRPr/>
            </a:pPr>
            <a:r>
              <a:rPr lang="ko-KR" altLang="en-US" sz="1700" b="1" dirty="0" smtClean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막대그래프 클릭</a:t>
            </a:r>
            <a:endParaRPr lang="ko-KR" altLang="en-US" sz="1700" b="1" dirty="0">
              <a:solidFill>
                <a:schemeClr val="tx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35" name="평행 사변형 334"/>
          <p:cNvSpPr/>
          <p:nvPr/>
        </p:nvSpPr>
        <p:spPr>
          <a:xfrm>
            <a:off x="9982200" y="6618566"/>
            <a:ext cx="2252082" cy="658534"/>
          </a:xfrm>
          <a:prstGeom prst="parallelogram">
            <a:avLst>
              <a:gd name="adj" fmla="val 25000"/>
            </a:avLst>
          </a:prstGeom>
          <a:solidFill>
            <a:srgbClr val="DFE6F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/>
          <a:lstStyle/>
          <a:p>
            <a:pPr algn="ctr">
              <a:buClr>
                <a:schemeClr val="tx1"/>
              </a:buClr>
              <a:buNone/>
              <a:defRPr/>
            </a:pPr>
            <a:r>
              <a:rPr lang="ko-KR" altLang="en-US" sz="1700" b="1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평균 매매가</a:t>
            </a:r>
            <a:r>
              <a:rPr lang="en-US" altLang="ko-KR" sz="1700" b="1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/>
            </a:r>
            <a:br>
              <a:rPr lang="en-US" altLang="ko-KR" sz="1700" b="1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700" b="1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추이 그래프 출력</a:t>
            </a:r>
            <a:endParaRPr lang="ko-KR" altLang="en-US" sz="1700" b="1" dirty="0">
              <a:solidFill>
                <a:schemeClr val="tx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353" name="직선 화살표 연결선 352"/>
          <p:cNvCxnSpPr>
            <a:stCxn id="1063" idx="4"/>
            <a:endCxn id="329" idx="1"/>
          </p:cNvCxnSpPr>
          <p:nvPr/>
        </p:nvCxnSpPr>
        <p:spPr>
          <a:xfrm>
            <a:off x="11174803" y="5625500"/>
            <a:ext cx="2529" cy="290960"/>
          </a:xfrm>
          <a:prstGeom prst="straightConnector1">
            <a:avLst/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직선 화살표 연결선 356"/>
          <p:cNvCxnSpPr>
            <a:stCxn id="329" idx="4"/>
            <a:endCxn id="335" idx="0"/>
          </p:cNvCxnSpPr>
          <p:nvPr/>
        </p:nvCxnSpPr>
        <p:spPr>
          <a:xfrm flipH="1">
            <a:off x="11108241" y="6394248"/>
            <a:ext cx="9368" cy="224318"/>
          </a:xfrm>
          <a:prstGeom prst="straightConnector1">
            <a:avLst/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/>
          <p:cNvSpPr/>
          <p:nvPr/>
        </p:nvSpPr>
        <p:spPr>
          <a:xfrm>
            <a:off x="10060431" y="4003185"/>
            <a:ext cx="2259910" cy="622654"/>
          </a:xfrm>
          <a:prstGeom prst="rect">
            <a:avLst/>
          </a:prstGeom>
          <a:solidFill>
            <a:srgbClr val="DFE6F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/>
          <a:lstStyle/>
          <a:p>
            <a:pPr algn="ctr">
              <a:buClr>
                <a:schemeClr val="tx1"/>
              </a:buClr>
              <a:buNone/>
              <a:defRPr/>
            </a:pPr>
            <a:r>
              <a:rPr lang="ko-KR" altLang="en-US" sz="1700" b="1" dirty="0" smtClean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연평균증가율</a:t>
            </a:r>
            <a:r>
              <a:rPr lang="en-US" altLang="ko-KR" sz="1700" b="1" dirty="0" smtClean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/>
            </a:r>
            <a:br>
              <a:rPr lang="en-US" altLang="ko-KR" sz="1700" b="1" dirty="0" smtClean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700" b="1" dirty="0" smtClean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알고 싶어요</a:t>
            </a:r>
            <a:endParaRPr lang="ko-KR" altLang="en-US" sz="1700" b="1" dirty="0">
              <a:solidFill>
                <a:schemeClr val="tx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21" name="직선 화살표 연결선 120"/>
          <p:cNvCxnSpPr>
            <a:stCxn id="96" idx="2"/>
            <a:endCxn id="1063" idx="0"/>
          </p:cNvCxnSpPr>
          <p:nvPr/>
        </p:nvCxnSpPr>
        <p:spPr>
          <a:xfrm flipH="1">
            <a:off x="11174803" y="4625839"/>
            <a:ext cx="15583" cy="305887"/>
          </a:xfrm>
          <a:prstGeom prst="straightConnector1">
            <a:avLst/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/>
          <p:cNvSpPr/>
          <p:nvPr/>
        </p:nvSpPr>
        <p:spPr>
          <a:xfrm>
            <a:off x="12471880" y="4011192"/>
            <a:ext cx="2259910" cy="622654"/>
          </a:xfrm>
          <a:prstGeom prst="rect">
            <a:avLst/>
          </a:prstGeom>
          <a:solidFill>
            <a:srgbClr val="DFE6F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/>
          <a:lstStyle/>
          <a:p>
            <a:pPr algn="ctr">
              <a:buClr>
                <a:schemeClr val="tx1"/>
              </a:buClr>
              <a:buNone/>
              <a:defRPr/>
            </a:pPr>
            <a:r>
              <a:rPr lang="ko-KR" altLang="en-US" sz="1700" b="1" dirty="0" smtClean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인구 수</a:t>
            </a:r>
            <a:endParaRPr lang="en-US" altLang="ko-KR" sz="1700" b="1" dirty="0" smtClean="0">
              <a:solidFill>
                <a:schemeClr val="tx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buClr>
                <a:schemeClr val="tx1"/>
              </a:buClr>
              <a:buNone/>
              <a:defRPr/>
            </a:pPr>
            <a:r>
              <a:rPr lang="ko-KR" altLang="en-US" sz="1700" b="1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알고 싶어요</a:t>
            </a:r>
            <a:endParaRPr lang="ko-KR" altLang="en-US" sz="1700" b="1" dirty="0">
              <a:solidFill>
                <a:schemeClr val="tx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14960390" y="4011192"/>
            <a:ext cx="2208871" cy="622654"/>
          </a:xfrm>
          <a:prstGeom prst="rect">
            <a:avLst/>
          </a:prstGeom>
          <a:solidFill>
            <a:srgbClr val="DFE6F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/>
          <a:lstStyle/>
          <a:p>
            <a:pPr algn="ctr">
              <a:buClr>
                <a:schemeClr val="tx1"/>
              </a:buClr>
              <a:buNone/>
              <a:defRPr/>
            </a:pPr>
            <a:r>
              <a:rPr lang="ko-KR" altLang="en-US" sz="1700" b="1" dirty="0" smtClean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면적당 매매가</a:t>
            </a:r>
            <a:r>
              <a:rPr lang="en-US" altLang="ko-KR" sz="1700" b="1" dirty="0" smtClean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/>
            </a:r>
            <a:br>
              <a:rPr lang="en-US" altLang="ko-KR" sz="1700" b="1" dirty="0" smtClean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700" b="1" dirty="0" smtClean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알고 싶어요</a:t>
            </a:r>
            <a:endParaRPr lang="ko-KR" altLang="en-US" sz="1700" b="1" dirty="0">
              <a:solidFill>
                <a:schemeClr val="tx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52" name="직선 화살표 연결선 151"/>
          <p:cNvCxnSpPr>
            <a:stCxn id="130" idx="2"/>
            <a:endCxn id="1064" idx="0"/>
          </p:cNvCxnSpPr>
          <p:nvPr/>
        </p:nvCxnSpPr>
        <p:spPr>
          <a:xfrm flipH="1">
            <a:off x="13595172" y="4633846"/>
            <a:ext cx="6663" cy="300166"/>
          </a:xfrm>
          <a:prstGeom prst="straightConnector1">
            <a:avLst/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134" idx="2"/>
          </p:cNvCxnSpPr>
          <p:nvPr/>
        </p:nvCxnSpPr>
        <p:spPr>
          <a:xfrm flipH="1">
            <a:off x="16064825" y="4633846"/>
            <a:ext cx="1" cy="255357"/>
          </a:xfrm>
          <a:prstGeom prst="straightConnector1">
            <a:avLst/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6" cy="9152381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45" name="Object 11"/>
          <p:cNvSpPr txBox="1"/>
          <p:nvPr/>
        </p:nvSpPr>
        <p:spPr>
          <a:xfrm>
            <a:off x="1371600" y="1784747"/>
            <a:ext cx="5562600" cy="6155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3400" b="1" kern="0" spc="10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분석 목표 정의서</a:t>
            </a:r>
            <a:endParaRPr lang="ko-KR" altLang="en-US" sz="3400" b="1" kern="0" spc="100">
              <a:solidFill>
                <a:srgbClr val="1B1760"/>
              </a:solidFill>
              <a:effectLst/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sp>
        <p:nvSpPr>
          <p:cNvPr id="104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17</a:t>
            </a:fld>
            <a:endParaRPr lang="en-US">
              <a:latin typeface="나눔고딕 ExtraBold"/>
              <a:ea typeface="나눔고딕 ExtraBold"/>
            </a:endParaRPr>
          </a:p>
        </p:txBody>
      </p:sp>
      <p:graphicFrame>
        <p:nvGraphicFramePr>
          <p:cNvPr id="12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849834"/>
              </p:ext>
            </p:extLst>
          </p:nvPr>
        </p:nvGraphicFramePr>
        <p:xfrm>
          <a:off x="1333500" y="2573492"/>
          <a:ext cx="15638756" cy="67610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996569134"/>
                    </a:ext>
                  </a:extLst>
                </a:gridCol>
                <a:gridCol w="2722856">
                  <a:extLst>
                    <a:ext uri="{9D8B030D-6E8A-4147-A177-3AD203B41FA5}">
                      <a16:colId xmlns:a16="http://schemas.microsoft.com/office/drawing/2014/main" val="3909679054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6890">
                <a:tc rowSpan="4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ore-KR" altLang="en-US" sz="2000" b="1" dirty="0">
                          <a:solidFill>
                            <a:schemeClr val="bg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분석기본정보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ore-KR" altLang="en-US" sz="2000" b="1">
                          <a:solidFill>
                            <a:schemeClr val="bg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분석명칭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서울시 아파트 매매정보 분석</a:t>
                      </a:r>
                      <a:endParaRPr lang="ko-Kore-KR" altLang="en-US" sz="2000" b="1" dirty="0">
                        <a:solidFill>
                          <a:schemeClr val="bg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20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6269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ore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ore-KR" altLang="en-US" sz="2000" b="1" dirty="0">
                          <a:solidFill>
                            <a:schemeClr val="bg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분석목적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서울시 아파트 매매 의사결정을 돕는 비교분석정보 제공</a:t>
                      </a:r>
                      <a:r>
                        <a:rPr lang="ko-Kore-KR" altLang="en-US" sz="2000" b="1" dirty="0" smtClean="0">
                          <a:solidFill>
                            <a:schemeClr val="bg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표</a:t>
                      </a:r>
                      <a:endParaRPr lang="ko-Kore-KR" altLang="en-US" sz="2000" b="1" dirty="0">
                        <a:solidFill>
                          <a:schemeClr val="bg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20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6890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ore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ore-KR" altLang="en-US" sz="2000" b="1" dirty="0">
                          <a:solidFill>
                            <a:schemeClr val="bg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분석</a:t>
                      </a:r>
                      <a:r>
                        <a:rPr lang="ko-KR" altLang="en-US" sz="2000" b="1">
                          <a:solidFill>
                            <a:schemeClr val="bg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우선순위</a:t>
                      </a:r>
                      <a:endParaRPr lang="en-US" altLang="ko-KR" sz="2000" b="1" dirty="0">
                        <a:solidFill>
                          <a:schemeClr val="bg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</a:t>
                      </a:r>
                      <a:endParaRPr lang="ko-Kore-KR" altLang="en-US" sz="20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ore-KR" sz="2000" b="1" dirty="0">
                          <a:solidFill>
                            <a:schemeClr val="bg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Owner 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조직명</a:t>
                      </a:r>
                      <a:endParaRPr lang="ko-Kore-KR" altLang="en-US" sz="2000" b="1" dirty="0">
                        <a:solidFill>
                          <a:schemeClr val="bg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0" dirty="0" err="1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부매랑</a:t>
                      </a:r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부동산매매랑</a:t>
                      </a:r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ore-KR" altLang="en-US" sz="20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0231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ore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ore-KR" altLang="en-US" sz="2000" b="1" dirty="0">
                          <a:solidFill>
                            <a:schemeClr val="bg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분석</a:t>
                      </a:r>
                      <a:r>
                        <a:rPr lang="ko-KR" altLang="en-US" sz="2000" b="1">
                          <a:solidFill>
                            <a:schemeClr val="bg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접근방안</a:t>
                      </a:r>
                      <a:endParaRPr lang="ko-Kore-KR" altLang="en-US" sz="2000" b="1" dirty="0">
                        <a:solidFill>
                          <a:schemeClr val="bg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85750" indent="-285750" algn="ctr">
                        <a:buFontTx/>
                        <a:buChar char="-"/>
                        <a:defRPr/>
                      </a:pPr>
                      <a:r>
                        <a:rPr lang="ko-KR" altLang="en-US" sz="20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고객이 원하는 데이터를 오차 없이 출력 후 지역정보 제공</a:t>
                      </a:r>
                    </a:p>
                    <a:p>
                      <a:pPr marL="285750" indent="-285750" algn="ctr">
                        <a:buFontTx/>
                        <a:buChar char="-"/>
                        <a:defRPr/>
                      </a:pPr>
                      <a:r>
                        <a:rPr lang="ko-KR" altLang="en-US" sz="20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원하는 지역구의 정보를 지도</a:t>
                      </a:r>
                      <a:r>
                        <a:rPr lang="en-US" altLang="ko-KR" sz="20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20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텍스트로 제공</a:t>
                      </a:r>
                      <a:endParaRPr lang="ko-Kore-KR" altLang="en-US" sz="20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ore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875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ore-KR" altLang="en-US" sz="2000" b="1" dirty="0">
                          <a:solidFill>
                            <a:schemeClr val="bg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성과</a:t>
                      </a:r>
                      <a:r>
                        <a:rPr lang="en-US" altLang="ko-Kore-KR" sz="2000" b="1" dirty="0">
                          <a:solidFill>
                            <a:schemeClr val="bg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/>
                      </a:r>
                      <a:br>
                        <a:rPr lang="en-US" altLang="ko-Kore-KR" sz="2000" b="1" dirty="0">
                          <a:solidFill>
                            <a:schemeClr val="bg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</a:br>
                      <a:r>
                        <a:rPr lang="ko-Kore-KR" altLang="en-US" sz="2000" b="1" dirty="0">
                          <a:solidFill>
                            <a:schemeClr val="bg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측정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285750" indent="-285750" algn="just">
                        <a:buFontTx/>
                        <a:buChar char="-"/>
                        <a:defRPr/>
                      </a:pPr>
                      <a:r>
                        <a:rPr lang="ko-KR" altLang="en-US" sz="2000" b="0" baseline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통계청</a:t>
                      </a:r>
                      <a:r>
                        <a:rPr lang="en-US" altLang="ko-KR" sz="20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20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서울시 열린 데이터 포탈에서 </a:t>
                      </a:r>
                      <a:r>
                        <a:rPr lang="ko-KR" altLang="en-US" sz="2000" b="0" baseline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제공하는 </a:t>
                      </a:r>
                      <a:r>
                        <a:rPr lang="en-US" altLang="ko-KR" sz="2000" b="0" baseline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DB </a:t>
                      </a:r>
                      <a:r>
                        <a:rPr lang="ko-KR" altLang="en-US" sz="2000" b="0" baseline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중 필요한 </a:t>
                      </a:r>
                      <a:r>
                        <a:rPr lang="ko-KR" altLang="en-US" sz="20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정보를 찾아 데이터에 </a:t>
                      </a:r>
                      <a:r>
                        <a:rPr lang="ko-KR" altLang="en-US" sz="2000" b="0" baseline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포함</a:t>
                      </a:r>
                      <a:endParaRPr lang="en-US" altLang="ko-KR" sz="2000" b="0" baseline="0" dirty="0" smtClean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just">
                        <a:buFontTx/>
                        <a:buChar char="-"/>
                        <a:defRPr/>
                      </a:pPr>
                      <a:r>
                        <a:rPr lang="ko-KR" altLang="en-US" sz="2000" b="0" baseline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고객이 필요한 아파트 거래 정보와 분석정보를 출력</a:t>
                      </a:r>
                      <a:endParaRPr lang="en-US" altLang="ko-KR" sz="20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1400" b="1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07005">
                <a:tc row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데이터 정보</a:t>
                      </a:r>
                      <a:endParaRPr lang="ko-Kore-KR" altLang="en-US" sz="2000" b="1" dirty="0">
                        <a:solidFill>
                          <a:schemeClr val="bg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ore-KR" altLang="en-US" sz="2000" b="1" dirty="0">
                          <a:solidFill>
                            <a:schemeClr val="bg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외부데이터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서울시 부동산 </a:t>
                      </a:r>
                      <a:r>
                        <a:rPr lang="ko-KR" altLang="en-US" sz="2000" b="0" dirty="0" err="1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실거래가</a:t>
                      </a:r>
                      <a:endParaRPr lang="ko-Kore-KR" altLang="en-US" sz="20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ore-KR" altLang="en-US" sz="2000" b="1" dirty="0">
                          <a:solidFill>
                            <a:schemeClr val="bg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데이터입수</a:t>
                      </a:r>
                      <a:r>
                        <a:rPr lang="ko-KR" altLang="en-US" sz="2000" b="1">
                          <a:solidFill>
                            <a:schemeClr val="bg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난이도</a:t>
                      </a:r>
                      <a:endParaRPr lang="ko-Kore-KR" altLang="en-US" sz="2000" b="1" dirty="0">
                        <a:solidFill>
                          <a:schemeClr val="bg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중</a:t>
                      </a:r>
                      <a:endParaRPr lang="ko-Kore-KR" altLang="en-US" sz="2000" b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07005">
                <a:tc v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1400" b="1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서울시 </a:t>
                      </a:r>
                      <a:r>
                        <a:rPr lang="ko-KR" altLang="en-US" sz="2000" b="0" dirty="0" err="1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읍면동별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주민등록인구</a:t>
                      </a:r>
                      <a:endParaRPr lang="ko-Kore-KR" altLang="en-US" sz="20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ore-KR" altLang="en-US" sz="2000" b="1" dirty="0">
                          <a:solidFill>
                            <a:schemeClr val="bg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데이터</a:t>
                      </a:r>
                      <a:r>
                        <a:rPr lang="ko-KR" altLang="en-US" sz="2000" b="1">
                          <a:solidFill>
                            <a:schemeClr val="bg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입수 난이도</a:t>
                      </a:r>
                      <a:endParaRPr lang="ko-Kore-KR" altLang="en-US" sz="2000" b="1" dirty="0">
                        <a:solidFill>
                          <a:schemeClr val="bg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하</a:t>
                      </a:r>
                      <a:endParaRPr lang="ko-Kore-KR" altLang="en-US" sz="20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77966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ore-KR" altLang="en-US" sz="2000" b="1" dirty="0">
                          <a:solidFill>
                            <a:schemeClr val="bg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데이터</a:t>
                      </a:r>
                      <a:r>
                        <a:rPr lang="ko-KR" altLang="en-US" sz="2000" b="1">
                          <a:solidFill>
                            <a:schemeClr val="bg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분석 적용성 판단</a:t>
                      </a:r>
                      <a:endParaRPr lang="ko-Kore-KR" altLang="en-US" sz="2000" b="1" dirty="0">
                        <a:solidFill>
                          <a:schemeClr val="bg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1400" b="1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85750" indent="-285750" algn="l">
                        <a:buFontTx/>
                        <a:buChar char="-"/>
                        <a:defRPr/>
                      </a:pP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실시간 </a:t>
                      </a:r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데이터</a:t>
                      </a:r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거래정보</a:t>
                      </a:r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는 스케줄링을 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통하여 </a:t>
                      </a:r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데이터 연동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>
                        <a:buFontTx/>
                        <a:buChar char="-"/>
                        <a:defRPr/>
                      </a:pP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 통합 데이터</a:t>
                      </a:r>
                      <a:r>
                        <a:rPr lang="ko-KR" altLang="en-US" sz="20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또한 실시간으로 가져오되 부득이하면 통계 자료를 사용하기로 함</a:t>
                      </a:r>
                      <a:endParaRPr lang="ko-Kore-KR" altLang="en-US" sz="20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1400" b="1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048" name="그룹 1003"/>
          <p:cNvGrpSpPr/>
          <p:nvPr/>
        </p:nvGrpSpPr>
        <p:grpSpPr>
          <a:xfrm>
            <a:off x="914401" y="497302"/>
            <a:ext cx="4953000" cy="988598"/>
            <a:chOff x="13594422" y="421102"/>
            <a:chExt cx="2826656" cy="1503992"/>
          </a:xfrm>
        </p:grpSpPr>
        <p:pic>
          <p:nvPicPr>
            <p:cNvPr id="1049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sp>
        <p:nvSpPr>
          <p:cNvPr id="1050" name="Object 11"/>
          <p:cNvSpPr txBox="1"/>
          <p:nvPr/>
        </p:nvSpPr>
        <p:spPr>
          <a:xfrm>
            <a:off x="1066800" y="520125"/>
            <a:ext cx="4572001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3.</a:t>
            </a:r>
            <a:r>
              <a:rPr lang="ko-KR" altLang="en-US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서비스 기획 및 설계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6" cy="9152381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45" name="Object 11"/>
          <p:cNvSpPr txBox="1"/>
          <p:nvPr/>
        </p:nvSpPr>
        <p:spPr>
          <a:xfrm>
            <a:off x="1296535" y="1943100"/>
            <a:ext cx="5562600" cy="6155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3400" b="1" kern="0" spc="100" dirty="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수집 데이터 속성 명세서</a:t>
            </a:r>
            <a:endParaRPr lang="ko-KR" altLang="en-US" sz="3400" b="1" kern="0" spc="100" dirty="0">
              <a:solidFill>
                <a:srgbClr val="1B1760"/>
              </a:solidFill>
              <a:effectLst/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sp>
        <p:nvSpPr>
          <p:cNvPr id="104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18</a:t>
            </a:fld>
            <a:endParaRPr lang="en-US">
              <a:latin typeface="나눔고딕 ExtraBold"/>
              <a:ea typeface="나눔고딕 ExtraBold"/>
            </a:endParaRPr>
          </a:p>
        </p:txBody>
      </p:sp>
      <p:graphicFrame>
        <p:nvGraphicFramePr>
          <p:cNvPr id="14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718075"/>
              </p:ext>
            </p:extLst>
          </p:nvPr>
        </p:nvGraphicFramePr>
        <p:xfrm>
          <a:off x="1402431" y="2862331"/>
          <a:ext cx="15361569" cy="6395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80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8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9949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ore-KR" altLang="en-US" sz="2000" b="1" dirty="0">
                          <a:solidFill>
                            <a:schemeClr val="bg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데이터명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수집 기관</a:t>
                      </a:r>
                      <a:endParaRPr lang="ko-Kore-KR" altLang="en-US" sz="2000" b="1" dirty="0">
                        <a:solidFill>
                          <a:schemeClr val="bg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수집 속성</a:t>
                      </a:r>
                      <a:endParaRPr lang="ko-Kore-KR" altLang="en-US" sz="2000" b="1" dirty="0">
                        <a:solidFill>
                          <a:schemeClr val="bg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ore-KR" altLang="en-US" sz="2000" b="1" dirty="0">
                          <a:solidFill>
                            <a:schemeClr val="bg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</a:t>
                      </a:r>
                      <a:r>
                        <a:rPr lang="ko-KR" altLang="en-US" sz="2000" b="1">
                          <a:solidFill>
                            <a:schemeClr val="bg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 </a:t>
                      </a:r>
                      <a:r>
                        <a:rPr lang="ko-Kore-KR" altLang="en-US" sz="2000" b="1" dirty="0">
                          <a:solidFill>
                            <a:schemeClr val="bg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949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서울시 부동산 </a:t>
                      </a:r>
                      <a:r>
                        <a:rPr lang="ko-KR" altLang="en-US" sz="2000" b="0" dirty="0" err="1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실거래가</a:t>
                      </a:r>
                      <a:endParaRPr lang="ko-Kore-KR" altLang="en-US" sz="20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서울시 열린 </a:t>
                      </a:r>
                      <a:r>
                        <a:rPr lang="ko-KR" altLang="en-US" sz="2000" b="0" dirty="0" err="1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데이터포탈</a:t>
                      </a:r>
                      <a:endParaRPr lang="ko-Kore-KR" altLang="en-US" sz="20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000" b="0" kern="1200" dirty="0" err="1">
                          <a:solidFill>
                            <a:srgbClr val="0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매물번호</a:t>
                      </a:r>
                      <a:r>
                        <a:rPr lang="en-US" altLang="ko-KR" sz="2000" b="0" kern="1200" dirty="0">
                          <a:solidFill>
                            <a:srgbClr val="0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2000" b="0" kern="1200" dirty="0" err="1">
                          <a:solidFill>
                            <a:srgbClr val="0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구이름</a:t>
                      </a:r>
                      <a:r>
                        <a:rPr lang="en-US" altLang="ko-KR" sz="2000" b="0" kern="1200" dirty="0">
                          <a:solidFill>
                            <a:srgbClr val="0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2000" b="0" kern="1200" dirty="0" err="1">
                          <a:solidFill>
                            <a:srgbClr val="0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동이름</a:t>
                      </a:r>
                      <a:r>
                        <a:rPr lang="en-US" altLang="ko-KR" sz="2000" b="0" kern="1200" dirty="0">
                          <a:solidFill>
                            <a:srgbClr val="0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2000" b="0" kern="1200" dirty="0" err="1">
                          <a:solidFill>
                            <a:srgbClr val="0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지번구분명</a:t>
                      </a:r>
                      <a:r>
                        <a:rPr lang="en-US" altLang="ko-KR" sz="2000" b="0" kern="1200" dirty="0">
                          <a:solidFill>
                            <a:srgbClr val="0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2000" b="0" kern="1200" dirty="0" err="1">
                          <a:solidFill>
                            <a:srgbClr val="0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본번</a:t>
                      </a:r>
                      <a:r>
                        <a:rPr lang="en-US" altLang="ko-KR" sz="2000" b="0" kern="1200" dirty="0">
                          <a:solidFill>
                            <a:srgbClr val="0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2000" b="0" kern="1200" dirty="0" err="1">
                          <a:solidFill>
                            <a:srgbClr val="0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부번</a:t>
                      </a:r>
                      <a:r>
                        <a:rPr lang="en-US" altLang="ko-KR" sz="2000" b="0" kern="1200" dirty="0">
                          <a:solidFill>
                            <a:srgbClr val="0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2000" b="0" kern="1200" dirty="0">
                          <a:solidFill>
                            <a:srgbClr val="0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건물명</a:t>
                      </a:r>
                      <a:r>
                        <a:rPr lang="en-US" altLang="ko-KR" sz="2000" b="0" kern="1200" dirty="0">
                          <a:solidFill>
                            <a:srgbClr val="0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2000" b="0" kern="1200" dirty="0">
                          <a:solidFill>
                            <a:srgbClr val="0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계약일</a:t>
                      </a:r>
                      <a:r>
                        <a:rPr lang="en-US" altLang="ko-KR" sz="2000" b="0" kern="1200" dirty="0">
                          <a:solidFill>
                            <a:srgbClr val="0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2000" b="0" kern="1200" dirty="0" err="1">
                          <a:solidFill>
                            <a:srgbClr val="0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접수년도</a:t>
                      </a:r>
                      <a:r>
                        <a:rPr lang="en-US" altLang="ko-KR" sz="2000" b="0" kern="1200" dirty="0">
                          <a:solidFill>
                            <a:srgbClr val="0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2000" b="0" kern="1200" dirty="0" err="1">
                          <a:solidFill>
                            <a:srgbClr val="0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실거래가</a:t>
                      </a:r>
                      <a:r>
                        <a:rPr lang="en-US" altLang="ko-KR" sz="2000" b="0" kern="1200" dirty="0">
                          <a:solidFill>
                            <a:srgbClr val="0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2000" b="0" kern="1200" dirty="0" err="1">
                          <a:solidFill>
                            <a:srgbClr val="0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건물면적</a:t>
                      </a:r>
                      <a:r>
                        <a:rPr lang="en-US" altLang="ko-KR" sz="2000" b="0" kern="1200" dirty="0">
                          <a:solidFill>
                            <a:srgbClr val="0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2000" b="0" kern="1200" dirty="0">
                          <a:solidFill>
                            <a:srgbClr val="0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층</a:t>
                      </a:r>
                      <a:r>
                        <a:rPr lang="en-US" altLang="ko-KR" sz="2000" b="0" kern="1200" dirty="0">
                          <a:solidFill>
                            <a:srgbClr val="0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2000" b="0" kern="1200" dirty="0" err="1">
                          <a:solidFill>
                            <a:srgbClr val="0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건축년도</a:t>
                      </a:r>
                      <a:endParaRPr lang="ko-Kore-KR" altLang="en-US" sz="20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2000" b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949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서울시 </a:t>
                      </a:r>
                      <a:r>
                        <a:rPr lang="ko-KR" altLang="en-US" sz="2000" b="0" dirty="0" err="1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읍면동별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주민등록인구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통계청</a:t>
                      </a:r>
                      <a:endParaRPr lang="ko-Kore-KR" altLang="en-US" sz="2000" b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서울시 구별 인구 현황</a:t>
                      </a:r>
                      <a:endParaRPr lang="ko-Kore-KR" altLang="en-US" sz="2000" b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20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949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카카오 지도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로컬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카카오</a:t>
                      </a:r>
                      <a:endParaRPr lang="ko-Kore-KR" altLang="en-US" sz="2000" b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주소별 위</a:t>
                      </a:r>
                      <a:r>
                        <a:rPr lang="en-US" altLang="ko-KR" sz="2000" b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경도</a:t>
                      </a:r>
                      <a:r>
                        <a:rPr lang="en-US" altLang="ko-KR" sz="2000" b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카카오 지도 활용</a:t>
                      </a:r>
                      <a:endParaRPr lang="ko-Kore-KR" altLang="en-US" sz="2000" b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2000" b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949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2000" b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2000" b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2000" b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949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2000" b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2000" b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2000" b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9949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2000" b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2000" b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2000" b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9949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2000" b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2000" b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20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048" name="그룹 1003"/>
          <p:cNvGrpSpPr/>
          <p:nvPr/>
        </p:nvGrpSpPr>
        <p:grpSpPr>
          <a:xfrm>
            <a:off x="914401" y="497302"/>
            <a:ext cx="4953000" cy="988598"/>
            <a:chOff x="13594422" y="421102"/>
            <a:chExt cx="2826656" cy="1503992"/>
          </a:xfrm>
        </p:grpSpPr>
        <p:pic>
          <p:nvPicPr>
            <p:cNvPr id="1049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sp>
        <p:nvSpPr>
          <p:cNvPr id="1050" name="Object 11"/>
          <p:cNvSpPr txBox="1"/>
          <p:nvPr/>
        </p:nvSpPr>
        <p:spPr>
          <a:xfrm>
            <a:off x="1066800" y="520125"/>
            <a:ext cx="45720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3.</a:t>
            </a:r>
            <a:r>
              <a:rPr lang="ko-KR" altLang="en-US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서비스 기획 및 설계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54" y="5114263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1156" y="566667"/>
            <a:ext cx="17038096" cy="9152381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grpSp>
        <p:nvGrpSpPr>
          <p:cNvPr id="1043" name="그룹 1003"/>
          <p:cNvGrpSpPr/>
          <p:nvPr/>
        </p:nvGrpSpPr>
        <p:grpSpPr>
          <a:xfrm>
            <a:off x="13581768" y="421102"/>
            <a:ext cx="2826656" cy="1503992"/>
            <a:chOff x="13594422" y="421102"/>
            <a:chExt cx="2826656" cy="1503992"/>
          </a:xfrm>
        </p:grpSpPr>
        <p:pic>
          <p:nvPicPr>
            <p:cNvPr id="1044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sp>
        <p:nvSpPr>
          <p:cNvPr id="1045" name="Object 11"/>
          <p:cNvSpPr txBox="1"/>
          <p:nvPr/>
        </p:nvSpPr>
        <p:spPr>
          <a:xfrm>
            <a:off x="13534784" y="723900"/>
            <a:ext cx="2987960" cy="56959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ko-KR" altLang="en-US" sz="3200" b="1" kern="0" spc="100">
                <a:solidFill>
                  <a:srgbClr val="FFFFFF"/>
                </a:solidFill>
                <a:latin typeface="한컴 윤체 B"/>
                <a:ea typeface="한컴 윤체 B"/>
                <a:cs typeface="Pretendard Medium"/>
              </a:rPr>
              <a:t>목차</a:t>
            </a:r>
          </a:p>
        </p:txBody>
      </p:sp>
      <p:sp>
        <p:nvSpPr>
          <p:cNvPr id="104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1</a:t>
            </a:fld>
            <a:endParaRPr lang="en-US" dirty="0"/>
          </a:p>
        </p:txBody>
      </p:sp>
      <p:sp>
        <p:nvSpPr>
          <p:cNvPr id="1047" name="Object 11"/>
          <p:cNvSpPr txBox="1"/>
          <p:nvPr/>
        </p:nvSpPr>
        <p:spPr>
          <a:xfrm>
            <a:off x="1066800" y="1293495"/>
            <a:ext cx="5562600" cy="147732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en-US" altLang="ko-KR" sz="35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1.</a:t>
            </a:r>
            <a:r>
              <a:rPr lang="ko-KR" altLang="en-US" sz="35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프로젝트 소개</a:t>
            </a:r>
            <a:endParaRPr lang="ko-KR" altLang="en-US" sz="3500" b="1" kern="0" spc="100" dirty="0">
              <a:solidFill>
                <a:srgbClr val="808080"/>
              </a:solidFill>
              <a:effectLst/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  <a:p>
            <a:pPr>
              <a:defRPr/>
            </a:pPr>
            <a:r>
              <a:rPr lang="ko-KR" altLang="en-US" sz="3000" b="1" kern="0" spc="100" dirty="0">
                <a:solidFill>
                  <a:srgbClr val="80808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	</a:t>
            </a:r>
            <a:r>
              <a:rPr lang="ko-KR" altLang="en-US" sz="2500" b="1" kern="0" spc="100" dirty="0">
                <a:solidFill>
                  <a:srgbClr val="80808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프로젝트 개요</a:t>
            </a:r>
          </a:p>
          <a:p>
            <a:pPr>
              <a:defRPr/>
            </a:pPr>
            <a:r>
              <a:rPr lang="ko-KR" altLang="en-US" sz="2500" b="1" kern="0" spc="100" dirty="0">
                <a:solidFill>
                  <a:srgbClr val="80808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	팀 구성 및 역할 분담</a:t>
            </a:r>
          </a:p>
        </p:txBody>
      </p:sp>
      <p:sp>
        <p:nvSpPr>
          <p:cNvPr id="1048" name="Object 11"/>
          <p:cNvSpPr txBox="1"/>
          <p:nvPr/>
        </p:nvSpPr>
        <p:spPr>
          <a:xfrm>
            <a:off x="2895600" y="3208972"/>
            <a:ext cx="5562600" cy="147732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en-US" altLang="ko-KR" sz="35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2.</a:t>
            </a:r>
            <a:r>
              <a:rPr lang="ko-KR" altLang="en-US" sz="35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배경 및 필요성</a:t>
            </a:r>
          </a:p>
          <a:p>
            <a:pPr>
              <a:defRPr/>
            </a:pPr>
            <a:r>
              <a:rPr lang="ko-KR" altLang="en-US" sz="30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	</a:t>
            </a:r>
            <a:r>
              <a:rPr lang="ko-KR" altLang="en-US" sz="2500" b="1" kern="0" spc="100" dirty="0">
                <a:solidFill>
                  <a:srgbClr val="80808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추진배경</a:t>
            </a:r>
          </a:p>
          <a:p>
            <a:pPr>
              <a:defRPr/>
            </a:pPr>
            <a:r>
              <a:rPr lang="ko-KR" altLang="en-US" sz="2500" b="1" kern="0" spc="100" dirty="0">
                <a:solidFill>
                  <a:srgbClr val="80808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	유사 서비스 분석</a:t>
            </a:r>
          </a:p>
        </p:txBody>
      </p:sp>
      <p:sp>
        <p:nvSpPr>
          <p:cNvPr id="1049" name="Object 11"/>
          <p:cNvSpPr txBox="1"/>
          <p:nvPr/>
        </p:nvSpPr>
        <p:spPr>
          <a:xfrm>
            <a:off x="5676900" y="5106137"/>
            <a:ext cx="6997744" cy="34009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en-US" altLang="ko-KR" sz="35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3.</a:t>
            </a:r>
            <a:r>
              <a:rPr lang="ko-KR" altLang="en-US" sz="35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서비스 기획 및 설계</a:t>
            </a:r>
          </a:p>
          <a:p>
            <a:pPr>
              <a:defRPr/>
            </a:pPr>
            <a:r>
              <a:rPr lang="ko-KR" altLang="en-US" sz="30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	</a:t>
            </a:r>
            <a:r>
              <a:rPr lang="ko-KR" altLang="en-US" sz="2500" b="1" kern="0" spc="100" dirty="0">
                <a:solidFill>
                  <a:srgbClr val="80808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주요 </a:t>
            </a:r>
            <a:r>
              <a:rPr lang="ko-KR" altLang="en-US" sz="2500" b="1" kern="0" spc="100" dirty="0" smtClean="0">
                <a:solidFill>
                  <a:srgbClr val="80808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목적 및 기능</a:t>
            </a:r>
            <a:endParaRPr lang="ko-KR" altLang="en-US" sz="2500" b="1" kern="0" spc="100" dirty="0">
              <a:solidFill>
                <a:srgbClr val="808080"/>
              </a:solidFill>
              <a:effectLst/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  <a:p>
            <a:pPr>
              <a:defRPr/>
            </a:pPr>
            <a:r>
              <a:rPr lang="ko-KR" altLang="en-US" sz="2500" b="1" kern="0" spc="100" dirty="0">
                <a:solidFill>
                  <a:srgbClr val="80808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	요구사항 정의서</a:t>
            </a:r>
          </a:p>
          <a:p>
            <a:pPr>
              <a:defRPr/>
            </a:pPr>
            <a:r>
              <a:rPr lang="ko-KR" altLang="en-US" sz="2500" b="1" kern="0" spc="100" dirty="0">
                <a:solidFill>
                  <a:srgbClr val="80808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	전체 구성</a:t>
            </a:r>
            <a:r>
              <a:rPr lang="en-US" altLang="ko-KR" sz="2500" b="1" kern="0" spc="100" dirty="0">
                <a:solidFill>
                  <a:srgbClr val="80808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(</a:t>
            </a:r>
            <a:r>
              <a:rPr lang="ko-KR" altLang="en-US" sz="2500" b="1" kern="0" spc="100" dirty="0" err="1">
                <a:solidFill>
                  <a:srgbClr val="80808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플로우차트</a:t>
            </a:r>
            <a:r>
              <a:rPr lang="en-US" altLang="ko-KR" sz="2500" b="1" kern="0" spc="100" dirty="0">
                <a:solidFill>
                  <a:srgbClr val="80808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)</a:t>
            </a:r>
          </a:p>
          <a:p>
            <a:pPr>
              <a:defRPr/>
            </a:pPr>
            <a:r>
              <a:rPr lang="en-US" altLang="ko-KR" sz="2500" b="1" kern="0" spc="100" dirty="0">
                <a:solidFill>
                  <a:srgbClr val="80808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	</a:t>
            </a:r>
            <a:r>
              <a:rPr lang="ko-KR" altLang="en-US" sz="2500" b="1" kern="0" spc="100" dirty="0">
                <a:solidFill>
                  <a:srgbClr val="80808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시나리오</a:t>
            </a:r>
          </a:p>
          <a:p>
            <a:pPr>
              <a:defRPr/>
            </a:pPr>
            <a:r>
              <a:rPr lang="ko-KR" altLang="en-US" sz="2500" b="1" kern="0" spc="100" dirty="0">
                <a:solidFill>
                  <a:srgbClr val="80808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	스토리보드</a:t>
            </a:r>
          </a:p>
          <a:p>
            <a:pPr>
              <a:defRPr/>
            </a:pPr>
            <a:r>
              <a:rPr lang="ko-KR" altLang="en-US" sz="2500" b="1" kern="0" spc="100" dirty="0">
                <a:solidFill>
                  <a:srgbClr val="80808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	</a:t>
            </a:r>
            <a:r>
              <a:rPr lang="ko-KR" altLang="en-US" sz="2500" b="1" kern="0" spc="100" dirty="0" err="1">
                <a:solidFill>
                  <a:srgbClr val="80808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엔티티</a:t>
            </a:r>
            <a:r>
              <a:rPr lang="ko-KR" altLang="en-US" sz="2500" b="1" kern="0" spc="100" dirty="0">
                <a:solidFill>
                  <a:srgbClr val="80808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정의서</a:t>
            </a:r>
          </a:p>
          <a:p>
            <a:pPr>
              <a:defRPr/>
            </a:pPr>
            <a:r>
              <a:rPr lang="ko-KR" altLang="en-US" sz="2500" b="1" kern="0" spc="100" dirty="0">
                <a:solidFill>
                  <a:srgbClr val="80808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	개발환경</a:t>
            </a:r>
          </a:p>
        </p:txBody>
      </p:sp>
      <p:sp>
        <p:nvSpPr>
          <p:cNvPr id="1050" name="Object 11"/>
          <p:cNvSpPr txBox="1"/>
          <p:nvPr/>
        </p:nvSpPr>
        <p:spPr>
          <a:xfrm>
            <a:off x="13349210" y="8666427"/>
            <a:ext cx="5562600" cy="63094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en-US" altLang="ko-KR" sz="3500" b="1" kern="0" spc="100" dirty="0" smtClean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5.</a:t>
            </a:r>
            <a:r>
              <a:rPr lang="ko-KR" altLang="en-US" sz="3500" b="1" kern="0" spc="100" dirty="0" smtClean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</a:t>
            </a:r>
            <a:r>
              <a:rPr lang="ko-KR" altLang="en-US" sz="35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추진일정</a:t>
            </a:r>
            <a:r>
              <a:rPr lang="en-US" altLang="ko-KR" sz="35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(WBS)</a:t>
            </a:r>
            <a:endParaRPr lang="ko-KR" altLang="en-US" sz="3500" b="1" kern="0" spc="100" dirty="0">
              <a:solidFill>
                <a:srgbClr val="808080"/>
              </a:solidFill>
              <a:effectLst/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sp>
        <p:nvSpPr>
          <p:cNvPr id="14" name="Object 11"/>
          <p:cNvSpPr txBox="1"/>
          <p:nvPr/>
        </p:nvSpPr>
        <p:spPr>
          <a:xfrm>
            <a:off x="10831500" y="6161139"/>
            <a:ext cx="6553200" cy="2231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en-US" altLang="ko-KR" sz="3500" b="1" kern="0" spc="100" dirty="0" smtClean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4. </a:t>
            </a:r>
            <a:r>
              <a:rPr lang="ko-KR" altLang="en-US" sz="3500" b="1" kern="0" spc="100" dirty="0" smtClean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서비스 개발</a:t>
            </a:r>
            <a:endParaRPr lang="en-US" altLang="ko-KR" sz="3500" b="1" kern="0" spc="100" dirty="0" smtClean="0">
              <a:solidFill>
                <a:srgbClr val="1B1760"/>
              </a:solidFill>
              <a:effectLst/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  <a:p>
            <a:pPr>
              <a:defRPr/>
            </a:pPr>
            <a:r>
              <a:rPr lang="ko-KR" altLang="en-US" sz="3000" b="1" kern="0" spc="100" dirty="0">
                <a:solidFill>
                  <a:srgbClr val="80808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	</a:t>
            </a:r>
            <a:r>
              <a:rPr lang="en-US" altLang="ko-KR" sz="2500" b="1" kern="0" spc="100" dirty="0" smtClean="0">
                <a:solidFill>
                  <a:srgbClr val="80808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'APT.</a:t>
            </a:r>
            <a:r>
              <a:rPr lang="ko-KR" altLang="en-US" sz="2500" b="1" kern="0" spc="100" dirty="0" smtClean="0">
                <a:solidFill>
                  <a:srgbClr val="80808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집</a:t>
            </a:r>
            <a:r>
              <a:rPr lang="en-US" altLang="ko-KR" sz="2500" b="1" kern="0" spc="100" dirty="0" smtClean="0">
                <a:solidFill>
                  <a:srgbClr val="80808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PT</a:t>
            </a:r>
            <a:r>
              <a:rPr lang="ko-KR" altLang="en-US" sz="2500" b="1" kern="0" spc="100" dirty="0" smtClean="0">
                <a:solidFill>
                  <a:srgbClr val="80808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개발 결과</a:t>
            </a:r>
            <a:endParaRPr lang="en-US" altLang="ko-KR" sz="2500" b="1" kern="0" spc="100" dirty="0" smtClean="0">
              <a:solidFill>
                <a:srgbClr val="808080"/>
              </a:solidFill>
              <a:effectLst/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  <a:p>
            <a:pPr>
              <a:defRPr/>
            </a:pPr>
            <a:r>
              <a:rPr lang="en-US" altLang="ko-KR" sz="2500" b="1" kern="0" spc="100" dirty="0">
                <a:solidFill>
                  <a:srgbClr val="80808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	</a:t>
            </a:r>
            <a:r>
              <a:rPr lang="ko-KR" altLang="en-US" sz="2500" b="1" kern="0" spc="100" dirty="0" smtClean="0">
                <a:solidFill>
                  <a:srgbClr val="80808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시연 </a:t>
            </a:r>
            <a:r>
              <a:rPr lang="ko-KR" altLang="en-US" sz="2500" b="1" kern="0" spc="100" dirty="0">
                <a:solidFill>
                  <a:srgbClr val="80808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영상</a:t>
            </a:r>
            <a:endParaRPr lang="en-US" altLang="ko-KR" sz="2500" b="1" kern="0" spc="100" dirty="0" smtClean="0">
              <a:solidFill>
                <a:srgbClr val="808080"/>
              </a:solidFill>
              <a:effectLst/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  <a:p>
            <a:pPr>
              <a:defRPr/>
            </a:pPr>
            <a:r>
              <a:rPr lang="en-US" altLang="ko-KR" sz="2500" b="1" kern="0" spc="100" dirty="0">
                <a:solidFill>
                  <a:srgbClr val="80808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	</a:t>
            </a:r>
            <a:r>
              <a:rPr lang="ko-KR" altLang="en-US" sz="2500" b="1" kern="0" spc="100" dirty="0" smtClean="0">
                <a:solidFill>
                  <a:srgbClr val="80808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코드 리뷰</a:t>
            </a:r>
            <a:r>
              <a:rPr lang="en-US" altLang="ko-KR" sz="2500" b="1" kern="0" spc="100" dirty="0" smtClean="0">
                <a:solidFill>
                  <a:srgbClr val="80808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&amp;</a:t>
            </a:r>
            <a:r>
              <a:rPr lang="ko-KR" altLang="en-US" sz="2500" b="1" kern="0" spc="100" dirty="0" smtClean="0">
                <a:solidFill>
                  <a:srgbClr val="80808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시행착오</a:t>
            </a:r>
            <a:r>
              <a:rPr lang="en-US" altLang="ko-KR" sz="2500" b="1" kern="0" spc="100" dirty="0">
                <a:solidFill>
                  <a:srgbClr val="80808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	</a:t>
            </a:r>
            <a:endParaRPr lang="en-US" altLang="ko-KR" sz="2500" b="1" kern="0" spc="100" dirty="0" smtClean="0">
              <a:solidFill>
                <a:srgbClr val="808080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  <a:p>
            <a:pPr>
              <a:defRPr/>
            </a:pPr>
            <a:r>
              <a:rPr lang="en-US" altLang="ko-KR" sz="2500" b="1" kern="0" spc="100" dirty="0">
                <a:solidFill>
                  <a:srgbClr val="80808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	</a:t>
            </a:r>
            <a:r>
              <a:rPr lang="ko-KR" altLang="en-US" sz="2500" b="1" kern="0" spc="100" dirty="0" smtClean="0">
                <a:solidFill>
                  <a:srgbClr val="80808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소감</a:t>
            </a:r>
            <a:endParaRPr lang="ko-KR" altLang="en-US" sz="2500" b="1" kern="0" spc="100" dirty="0">
              <a:solidFill>
                <a:srgbClr val="808080"/>
              </a:solidFill>
              <a:effectLst/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5517638" y="707764"/>
            <a:ext cx="2242075" cy="209791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수정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완료</a:t>
            </a:r>
            <a:endParaRPr lang="ko-KR" alt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6" cy="9152381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24" name="Object 11"/>
          <p:cNvSpPr txBox="1"/>
          <p:nvPr/>
        </p:nvSpPr>
        <p:spPr>
          <a:xfrm>
            <a:off x="1143000" y="1866900"/>
            <a:ext cx="8305800" cy="6155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34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시나리오</a:t>
            </a:r>
            <a:r>
              <a:rPr lang="en-US" altLang="ko-KR" sz="3400" b="1" kern="0" spc="100" dirty="0" smtClean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(1/3)</a:t>
            </a:r>
            <a:endParaRPr lang="en-US" altLang="ko-KR" sz="3400" b="1" kern="0" spc="100" dirty="0">
              <a:solidFill>
                <a:srgbClr val="1B1760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sp>
        <p:nvSpPr>
          <p:cNvPr id="1043" name="TextBox 1042"/>
          <p:cNvSpPr txBox="1"/>
          <p:nvPr/>
        </p:nvSpPr>
        <p:spPr>
          <a:xfrm>
            <a:off x="1143000" y="2802255"/>
            <a:ext cx="16518906" cy="6338658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defRPr/>
            </a:pPr>
            <a:r>
              <a:rPr lang="en-US" altLang="ko-KR" sz="2600" b="1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#</a:t>
            </a:r>
            <a:r>
              <a:rPr lang="ko-KR" altLang="en-US" sz="2600" b="1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시나리오</a:t>
            </a:r>
            <a:r>
              <a:rPr lang="en-US" altLang="ko-KR" sz="2600" b="1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1.</a:t>
            </a:r>
            <a:r>
              <a:rPr lang="ko-KR" altLang="en-US" sz="2600" b="1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600" b="1" dirty="0" smtClean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영등포구 여의도동에 있는 </a:t>
            </a:r>
            <a:r>
              <a:rPr lang="ko-KR" altLang="en-US" sz="2600" b="1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아파트를 매매하려면 얼마가 필요한지 알고 싶은 </a:t>
            </a:r>
            <a:r>
              <a:rPr lang="ko-KR" altLang="en-US" sz="2600" b="1" dirty="0" smtClean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사용자</a:t>
            </a:r>
            <a:endParaRPr lang="en-US" altLang="ko-KR" sz="2600" b="1" dirty="0" smtClean="0">
              <a:solidFill>
                <a:schemeClr val="accent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lnSpc>
                <a:spcPct val="110000"/>
              </a:lnSpc>
              <a:spcBef>
                <a:spcPts val="0"/>
              </a:spcBef>
              <a:defRPr/>
            </a:pPr>
            <a:endParaRPr lang="ko-KR" altLang="en-US" sz="700" b="1" dirty="0">
              <a:solidFill>
                <a:schemeClr val="accent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5"/>
              </a:buBlip>
              <a:defRPr/>
            </a:pP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0. 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사용자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r>
              <a:rPr lang="ko-KR" altLang="en-US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400" dirty="0" err="1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카카오톡과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연동하여 </a:t>
            </a:r>
            <a:r>
              <a:rPr lang="ko-KR" altLang="en-US" sz="2400" dirty="0" err="1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챗봇에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로그인한다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5"/>
              </a:buBlip>
              <a:defRPr/>
            </a:pPr>
            <a:r>
              <a:rPr lang="en-US" altLang="ko-KR" sz="24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1-1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2400" b="1" dirty="0" err="1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챗봇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 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“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안녕하세요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APT.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집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PT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입니다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무엇을 도와드릴까요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?” 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라는 메시지와 함께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‘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아파트 최근 </a:t>
            </a:r>
            <a:r>
              <a:rPr lang="ko-KR" altLang="en-US" sz="2400" dirty="0" err="1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실거래가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조회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’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와 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‘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지역구별 비교분석정보 조회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’ 2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개의 버튼이 뜬다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5"/>
              </a:buBlip>
              <a:defRPr/>
            </a:pPr>
            <a:r>
              <a:rPr lang="en-US" altLang="ko-KR" sz="24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1-2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사용자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 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‘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아파트 최근 </a:t>
            </a:r>
            <a:r>
              <a:rPr lang="ko-KR" altLang="en-US" sz="2400" dirty="0" err="1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실거래가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조회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’</a:t>
            </a:r>
            <a:r>
              <a:rPr lang="ko-KR" altLang="en-US" sz="24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버튼을 클릭한다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5"/>
              </a:buBlip>
              <a:defRPr/>
            </a:pPr>
            <a:r>
              <a:rPr lang="en-US" altLang="ko-KR" sz="24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1-3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2400" b="1" dirty="0" err="1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챗봇</a:t>
            </a:r>
            <a:r>
              <a:rPr lang="en-US" altLang="ko-KR" sz="24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r>
              <a:rPr lang="ko-KR" altLang="en-US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“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알고 싶은 서울시 지역구를 입력해 주세요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.”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라는 메시지가 뜬다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5"/>
              </a:buBlip>
              <a:defRPr/>
            </a:pPr>
            <a:r>
              <a:rPr lang="en-US" altLang="ko-KR" sz="24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1-4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사용자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r>
              <a:rPr lang="ko-KR" altLang="en-US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알고 싶은 지역구인 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‘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영등포구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’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를 채팅으로 입력한다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5"/>
              </a:buBlip>
              <a:defRPr/>
            </a:pPr>
            <a:r>
              <a:rPr lang="en-US" altLang="ko-KR" sz="24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1-5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2400" b="1" dirty="0" err="1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챗봇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 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“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선택한 지역구에 있는 </a:t>
            </a:r>
            <a:r>
              <a:rPr lang="ko-KR" altLang="en-US" sz="2400" dirty="0" err="1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아파트명을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입력해 주세요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.”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라는 메시지와 함께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‘</a:t>
            </a:r>
            <a:r>
              <a:rPr lang="ko-KR" altLang="en-US" sz="2400" dirty="0" err="1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아파트명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알고 싶어요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’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라는 버튼이 뜬다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5"/>
              </a:buBlip>
              <a:defRPr/>
            </a:pPr>
            <a:r>
              <a:rPr lang="en-US" altLang="ko-KR" sz="24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1-6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사용자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 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영등포구 여의도동에 어떤 아파트가 있는지 모르는 사용자는 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‘</a:t>
            </a:r>
            <a:r>
              <a:rPr lang="ko-KR" altLang="en-US" sz="2400" dirty="0" err="1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아파트명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알고 싶어요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’ 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버튼을 클릭한다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en-US" altLang="ko-KR" sz="2400" dirty="0">
              <a:solidFill>
                <a:schemeClr val="dk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5"/>
              </a:buBlip>
              <a:defRPr/>
            </a:pPr>
            <a:r>
              <a:rPr lang="en-US" altLang="ko-KR" sz="24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1-7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2400" b="1" dirty="0" err="1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챗봇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해당 지역구의 </a:t>
            </a:r>
            <a:r>
              <a:rPr lang="ko-KR" altLang="en-US" sz="2400" dirty="0" err="1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법정동명과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사용자가 보유하고 있는 예산을 선택하는 창이 뜬다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5"/>
              </a:buBlip>
              <a:defRPr/>
            </a:pPr>
            <a:r>
              <a:rPr lang="en-US" altLang="ko-KR" sz="24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1-8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사용자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‘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여의도동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’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을 선택하고 가지고 있는 예산 범위인 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‘1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억 이상 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억 미만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’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을 선택한다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5"/>
              </a:buBlip>
              <a:defRPr/>
            </a:pPr>
            <a:r>
              <a:rPr lang="en-US" altLang="ko-KR" sz="24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1-9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2400" b="1" dirty="0" err="1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챗봇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여의도동에 있는 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억 이상 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억 미만의 아파트 리스트를 보여준다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5"/>
              </a:buBlip>
              <a:defRPr/>
            </a:pPr>
            <a:r>
              <a:rPr lang="en-US" altLang="ko-KR" sz="24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1-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10. 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사용자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아파트 리스트에서 관심있는 아파트를 확인한 뒤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해당 </a:t>
            </a:r>
            <a:r>
              <a:rPr lang="ko-KR" altLang="en-US" sz="2400" dirty="0" err="1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아파트명을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채팅으로 입력한다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5"/>
              </a:buBlip>
              <a:defRPr/>
            </a:pPr>
            <a:r>
              <a:rPr lang="en-US" altLang="ko-KR" sz="24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1-11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2400" b="1" dirty="0" err="1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챗봇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 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입력된 </a:t>
            </a:r>
            <a:r>
              <a:rPr lang="ko-KR" altLang="en-US" sz="2400" dirty="0" err="1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아파트명의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최근 </a:t>
            </a:r>
            <a:r>
              <a:rPr lang="ko-KR" altLang="en-US" sz="2400" dirty="0" err="1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실거래가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최근 거래일 등의 </a:t>
            </a:r>
            <a:r>
              <a:rPr lang="ko-KR" altLang="en-US" sz="2400" dirty="0" err="1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매매정보를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면적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소형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중형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대형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별로 알려준다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en-US" altLang="ko-KR" sz="2400" dirty="0">
              <a:solidFill>
                <a:schemeClr val="dk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19</a:t>
            </a:fld>
            <a:endParaRPr lang="en-US">
              <a:latin typeface="나눔고딕 ExtraBold"/>
              <a:ea typeface="나눔고딕 ExtraBold"/>
            </a:endParaRPr>
          </a:p>
        </p:txBody>
      </p:sp>
      <p:grpSp>
        <p:nvGrpSpPr>
          <p:cNvPr id="1049" name="그룹 1003"/>
          <p:cNvGrpSpPr/>
          <p:nvPr/>
        </p:nvGrpSpPr>
        <p:grpSpPr>
          <a:xfrm>
            <a:off x="914401" y="497302"/>
            <a:ext cx="4953000" cy="988598"/>
            <a:chOff x="13594422" y="421102"/>
            <a:chExt cx="2826656" cy="1503992"/>
          </a:xfrm>
        </p:grpSpPr>
        <p:pic>
          <p:nvPicPr>
            <p:cNvPr id="1050" name="Object 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sp>
        <p:nvSpPr>
          <p:cNvPr id="1051" name="Object 11"/>
          <p:cNvSpPr txBox="1"/>
          <p:nvPr/>
        </p:nvSpPr>
        <p:spPr>
          <a:xfrm>
            <a:off x="990600" y="542192"/>
            <a:ext cx="4724401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3.</a:t>
            </a:r>
            <a:r>
              <a:rPr lang="ko-KR" altLang="en-US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서비스 기획 및 설계</a:t>
            </a:r>
          </a:p>
        </p:txBody>
      </p:sp>
      <p:sp>
        <p:nvSpPr>
          <p:cNvPr id="13" name="타원 12"/>
          <p:cNvSpPr/>
          <p:nvPr/>
        </p:nvSpPr>
        <p:spPr>
          <a:xfrm>
            <a:off x="15496031" y="266700"/>
            <a:ext cx="2242075" cy="209791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수정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완료</a:t>
            </a:r>
            <a:endParaRPr lang="ko-KR" alt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6" cy="9152381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24" name="Object 11"/>
          <p:cNvSpPr txBox="1"/>
          <p:nvPr/>
        </p:nvSpPr>
        <p:spPr>
          <a:xfrm>
            <a:off x="1143000" y="1866900"/>
            <a:ext cx="8305800" cy="6155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34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시나리오</a:t>
            </a:r>
            <a:r>
              <a:rPr lang="en-US" altLang="ko-KR" sz="3400" b="1" kern="0" spc="100" dirty="0" smtClean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(2/3)</a:t>
            </a:r>
            <a:endParaRPr lang="en-US" altLang="ko-KR" sz="3400" b="1" kern="0" spc="100" dirty="0">
              <a:solidFill>
                <a:srgbClr val="1B1760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sp>
        <p:nvSpPr>
          <p:cNvPr id="1043" name="TextBox 1042"/>
          <p:cNvSpPr txBox="1"/>
          <p:nvPr/>
        </p:nvSpPr>
        <p:spPr>
          <a:xfrm>
            <a:off x="1143000" y="2802255"/>
            <a:ext cx="16306800" cy="5526128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defRPr/>
            </a:pPr>
            <a:r>
              <a:rPr lang="en-US" altLang="ko-KR" sz="2600" b="1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#</a:t>
            </a:r>
            <a:r>
              <a:rPr lang="ko-KR" altLang="en-US" sz="2600" b="1" dirty="0" smtClean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시나리오</a:t>
            </a:r>
            <a:r>
              <a:rPr lang="en-US" altLang="ko-KR" sz="2600" b="1" dirty="0" smtClean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2.</a:t>
            </a:r>
            <a:r>
              <a:rPr lang="ko-KR" altLang="en-US" sz="2600" b="1" dirty="0" smtClean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그동안 서울시 어느 구의 아파트 </a:t>
            </a:r>
            <a:r>
              <a:rPr lang="ko-KR" altLang="en-US" sz="2600" b="1" dirty="0" err="1" smtClean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매매가가</a:t>
            </a:r>
            <a:r>
              <a:rPr lang="ko-KR" altLang="en-US" sz="2600" b="1" dirty="0" smtClean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가장 많이 올랐는지 알고 싶은 사용자</a:t>
            </a:r>
            <a:endParaRPr lang="en-US" altLang="ko-KR" sz="2600" b="1" dirty="0" smtClean="0">
              <a:solidFill>
                <a:schemeClr val="accent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lnSpc>
                <a:spcPct val="110000"/>
              </a:lnSpc>
              <a:spcBef>
                <a:spcPts val="0"/>
              </a:spcBef>
              <a:defRPr/>
            </a:pPr>
            <a:endParaRPr lang="ko-KR" altLang="en-US" sz="700" b="1" dirty="0" smtClean="0">
              <a:solidFill>
                <a:schemeClr val="accent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5"/>
              </a:buBlip>
              <a:defRPr/>
            </a:pP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0. 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사용자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r>
              <a:rPr lang="ko-KR" altLang="en-US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400" dirty="0" err="1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카카오톡과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연동하여 </a:t>
            </a:r>
            <a:r>
              <a:rPr lang="ko-KR" altLang="en-US" sz="2400" dirty="0" err="1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챗봇에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로그인한다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5"/>
              </a:buBlip>
              <a:defRPr/>
            </a:pP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2-1. 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2400" b="1" dirty="0" err="1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챗봇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 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“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안녕하세요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APT.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집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PT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입니다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무엇을 도와드릴까요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?” 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라는 메시지와 함께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‘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아파트 최근 </a:t>
            </a:r>
            <a:r>
              <a:rPr lang="ko-KR" altLang="en-US" sz="2400" dirty="0" err="1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실거래가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조회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’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와 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‘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지역구별 비교분석정보 조회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’ 2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개의 버튼이 뜬다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5"/>
              </a:buBlip>
              <a:defRPr/>
            </a:pPr>
            <a:r>
              <a:rPr lang="en-US" altLang="ko-KR" sz="24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2-2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사용자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 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‘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지역구별 비교분석정보 조회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’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버튼을 클릭한다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5"/>
              </a:buBlip>
              <a:defRPr/>
            </a:pPr>
            <a:r>
              <a:rPr lang="en-US" altLang="ko-KR" sz="24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2-3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2400" b="1" dirty="0" err="1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챗봇</a:t>
            </a:r>
            <a:r>
              <a:rPr lang="en-US" altLang="ko-KR" sz="24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r>
              <a:rPr lang="ko-KR" altLang="en-US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‘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연평균 증가율 알고 싶어요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’, ‘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인구 수 알고 싶어요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’, ‘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면적당 매매가 알고 싶어요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‘ 3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개의 버튼이 뜬다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5"/>
              </a:buBlip>
              <a:defRPr/>
            </a:pPr>
            <a:r>
              <a:rPr lang="en-US" altLang="ko-KR" sz="24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2-4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사용자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r>
              <a:rPr lang="ko-KR" altLang="en-US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‘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연평균 증가율 알고 싶어요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’</a:t>
            </a:r>
            <a:r>
              <a:rPr lang="ko-KR" altLang="en-US" sz="24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버튼을 클릭한다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5"/>
              </a:buBlip>
              <a:defRPr/>
            </a:pPr>
            <a:r>
              <a:rPr lang="en-US" altLang="ko-KR" sz="24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2-5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2400" b="1" dirty="0" err="1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챗봇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 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2017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년부터 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2024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년까지 구별 연평균 증가율을 알 수 있는 그래프를 출력한다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5"/>
              </a:buBlip>
              <a:defRPr/>
            </a:pPr>
            <a:r>
              <a:rPr lang="en-US" altLang="ko-KR" sz="24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2-6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사용자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 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사용자는 어느 구가 그동안 가장 많이 올랐는지 그래프를 통해 한 눈에 파악하고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매매가 추이를 알고 싶은 구의 막대 그래프를 클릭한다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5"/>
              </a:buBlip>
              <a:defRPr/>
            </a:pPr>
            <a:r>
              <a:rPr lang="en-US" altLang="ko-KR" sz="24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2-7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2400" b="1" dirty="0" err="1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챗봇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해당 지역구의 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2017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년부터 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2024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년까지 매매가 추이를 알 수 있는 그래프를 출력한다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5"/>
              </a:buBlip>
              <a:defRPr/>
            </a:pPr>
            <a:r>
              <a:rPr lang="en-US" altLang="ko-KR" sz="24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2-8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사용자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다른 구의 매매가 추이를 몇 번 더 확인한 사용자는 서울시 어느 구에 아파트를 매매하면 좋을지 의사결정한다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en-US" altLang="ko-KR" sz="2400" dirty="0">
              <a:solidFill>
                <a:schemeClr val="dk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20</a:t>
            </a:fld>
            <a:endParaRPr lang="en-US">
              <a:latin typeface="나눔고딕 ExtraBold"/>
              <a:ea typeface="나눔고딕 ExtraBold"/>
            </a:endParaRPr>
          </a:p>
        </p:txBody>
      </p:sp>
      <p:grpSp>
        <p:nvGrpSpPr>
          <p:cNvPr id="1049" name="그룹 1003"/>
          <p:cNvGrpSpPr/>
          <p:nvPr/>
        </p:nvGrpSpPr>
        <p:grpSpPr>
          <a:xfrm>
            <a:off x="914401" y="497302"/>
            <a:ext cx="4953000" cy="988598"/>
            <a:chOff x="13594422" y="421102"/>
            <a:chExt cx="2826656" cy="1503992"/>
          </a:xfrm>
        </p:grpSpPr>
        <p:pic>
          <p:nvPicPr>
            <p:cNvPr id="1050" name="Object 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sp>
        <p:nvSpPr>
          <p:cNvPr id="1051" name="Object 11"/>
          <p:cNvSpPr txBox="1"/>
          <p:nvPr/>
        </p:nvSpPr>
        <p:spPr>
          <a:xfrm>
            <a:off x="990600" y="542192"/>
            <a:ext cx="4724401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3.</a:t>
            </a:r>
            <a:r>
              <a:rPr lang="ko-KR" altLang="en-US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서비스 기획 및 설계</a:t>
            </a:r>
          </a:p>
        </p:txBody>
      </p:sp>
      <p:sp>
        <p:nvSpPr>
          <p:cNvPr id="13" name="타원 12"/>
          <p:cNvSpPr/>
          <p:nvPr/>
        </p:nvSpPr>
        <p:spPr>
          <a:xfrm>
            <a:off x="15496031" y="266700"/>
            <a:ext cx="2242075" cy="209791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수정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완료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3070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6" cy="9152381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24" name="Object 11"/>
          <p:cNvSpPr txBox="1"/>
          <p:nvPr/>
        </p:nvSpPr>
        <p:spPr>
          <a:xfrm>
            <a:off x="1143000" y="1866900"/>
            <a:ext cx="8305800" cy="6155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34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시나리오</a:t>
            </a:r>
            <a:r>
              <a:rPr lang="en-US" altLang="ko-KR" sz="3400" b="1" kern="0" spc="100" dirty="0" smtClean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(3/3)</a:t>
            </a:r>
            <a:endParaRPr lang="en-US" altLang="ko-KR" sz="3400" b="1" kern="0" spc="100" dirty="0">
              <a:solidFill>
                <a:srgbClr val="1B1760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21</a:t>
            </a:fld>
            <a:endParaRPr lang="en-US">
              <a:latin typeface="나눔고딕 ExtraBold"/>
              <a:ea typeface="나눔고딕 ExtraBold"/>
            </a:endParaRPr>
          </a:p>
        </p:txBody>
      </p:sp>
      <p:grpSp>
        <p:nvGrpSpPr>
          <p:cNvPr id="1049" name="그룹 1003"/>
          <p:cNvGrpSpPr/>
          <p:nvPr/>
        </p:nvGrpSpPr>
        <p:grpSpPr>
          <a:xfrm>
            <a:off x="914401" y="497302"/>
            <a:ext cx="4953000" cy="988598"/>
            <a:chOff x="13594422" y="421102"/>
            <a:chExt cx="2826656" cy="1503992"/>
          </a:xfrm>
        </p:grpSpPr>
        <p:pic>
          <p:nvPicPr>
            <p:cNvPr id="1050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sp>
        <p:nvSpPr>
          <p:cNvPr id="1051" name="Object 11"/>
          <p:cNvSpPr txBox="1"/>
          <p:nvPr/>
        </p:nvSpPr>
        <p:spPr>
          <a:xfrm>
            <a:off x="990600" y="520125"/>
            <a:ext cx="4703064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3.</a:t>
            </a:r>
            <a:r>
              <a:rPr lang="ko-KR" altLang="en-US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서비스 기획 및 설계</a:t>
            </a:r>
          </a:p>
        </p:txBody>
      </p:sp>
      <p:pic>
        <p:nvPicPr>
          <p:cNvPr id="1053" name="그림 105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305799" y="2788728"/>
            <a:ext cx="8926329" cy="6240971"/>
          </a:xfrm>
          <a:prstGeom prst="rect">
            <a:avLst/>
          </a:prstGeom>
        </p:spPr>
      </p:pic>
      <p:pic>
        <p:nvPicPr>
          <p:cNvPr id="1054" name="그림 105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295400" y="3383280"/>
            <a:ext cx="6316980" cy="57226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40" y="5142865"/>
            <a:ext cx="18300700" cy="5172710"/>
            <a:chOff x="-15240" y="5142865"/>
            <a:chExt cx="18300700" cy="51727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5240" y="5142865"/>
              <a:ext cx="18300700" cy="51727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0870" y="579120"/>
            <a:ext cx="17038320" cy="9152255"/>
            <a:chOff x="610870" y="579120"/>
            <a:chExt cx="17038320" cy="91522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10870" y="579120"/>
              <a:ext cx="17038956" cy="9152890"/>
            </a:xfrm>
            <a:prstGeom prst="rect">
              <a:avLst/>
            </a:prstGeom>
            <a:noFill/>
          </p:spPr>
        </p:pic>
      </p:grp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6002000" y="9731375"/>
            <a:ext cx="2134235" cy="365760"/>
          </a:xfrm>
        </p:spPr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22</a:t>
            </a:fld>
            <a:endParaRPr lang="en-US">
              <a:latin typeface="나눔고딕 ExtraBold"/>
              <a:ea typeface="나눔고딕 ExtraBold"/>
            </a:endParaRPr>
          </a:p>
        </p:txBody>
      </p:sp>
      <p:grpSp>
        <p:nvGrpSpPr>
          <p:cNvPr id="1049" name="그룹 1003"/>
          <p:cNvGrpSpPr/>
          <p:nvPr/>
        </p:nvGrpSpPr>
        <p:grpSpPr>
          <a:xfrm>
            <a:off x="914400" y="497205"/>
            <a:ext cx="4953000" cy="988695"/>
            <a:chOff x="914400" y="497205"/>
            <a:chExt cx="4953000" cy="988695"/>
          </a:xfrm>
        </p:grpSpPr>
        <p:pic>
          <p:nvPicPr>
            <p:cNvPr id="1050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14400" y="497205"/>
              <a:ext cx="4953000" cy="988695"/>
            </a:xfrm>
            <a:prstGeom prst="rect">
              <a:avLst/>
            </a:prstGeom>
          </p:spPr>
        </p:pic>
      </p:grpSp>
      <p:sp>
        <p:nvSpPr>
          <p:cNvPr id="1051" name="Object 11"/>
          <p:cNvSpPr txBox="1"/>
          <p:nvPr/>
        </p:nvSpPr>
        <p:spPr>
          <a:xfrm>
            <a:off x="1043354" y="525987"/>
            <a:ext cx="4648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3.</a:t>
            </a:r>
            <a:r>
              <a:rPr lang="ko-KR" altLang="en-US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서비스 기획 및 설계</a:t>
            </a:r>
          </a:p>
        </p:txBody>
      </p:sp>
      <p:sp>
        <p:nvSpPr>
          <p:cNvPr id="1056" name="텍스트 상자 28"/>
          <p:cNvSpPr txBox="1"/>
          <p:nvPr/>
        </p:nvSpPr>
        <p:spPr>
          <a:xfrm>
            <a:off x="981074" y="1895149"/>
            <a:ext cx="6562725" cy="61468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sz="3400" b="1" spc="100" dirty="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시나리오 </a:t>
            </a:r>
            <a:r>
              <a:rPr lang="ko-KR" altLang="en-US" sz="3400" b="1" spc="100" dirty="0" err="1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블럭</a:t>
            </a:r>
            <a:endParaRPr lang="ko-KR" altLang="en-US" sz="3400" b="1" dirty="0">
              <a:solidFill>
                <a:srgbClr val="1B1760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21552"/>
              </p:ext>
            </p:extLst>
          </p:nvPr>
        </p:nvGraphicFramePr>
        <p:xfrm>
          <a:off x="1066800" y="2705102"/>
          <a:ext cx="16154400" cy="66611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93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619661606"/>
                    </a:ext>
                  </a:extLst>
                </a:gridCol>
                <a:gridCol w="3550920">
                  <a:extLst>
                    <a:ext uri="{9D8B030D-6E8A-4147-A177-3AD203B41FA5}">
                      <a16:colId xmlns:a16="http://schemas.microsoft.com/office/drawing/2014/main" val="163754271"/>
                    </a:ext>
                  </a:extLst>
                </a:gridCol>
                <a:gridCol w="3230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58594">
                <a:tc gridSpan="5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2500" b="1" dirty="0">
                          <a:solidFill>
                            <a:schemeClr val="bg1"/>
                          </a:solidFill>
                        </a:rPr>
                        <a:t>서울시 부동산 매매 정보 </a:t>
                      </a:r>
                      <a:r>
                        <a:rPr lang="ko-KR" altLang="en-US" sz="2500" b="1" dirty="0" err="1">
                          <a:solidFill>
                            <a:schemeClr val="bg1"/>
                          </a:solidFill>
                        </a:rPr>
                        <a:t>챗봇</a:t>
                      </a:r>
                      <a:endParaRPr lang="en-US" altLang="ko-KR" sz="2500" b="1" dirty="0">
                        <a:solidFill>
                          <a:schemeClr val="bg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9223">
                <a:tc gridSpan="5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2500" b="1" dirty="0"/>
                        <a:t>서울시 부동산 매매 정보 </a:t>
                      </a:r>
                      <a:r>
                        <a:rPr lang="ko-KR" altLang="en-US" sz="2500" b="1" dirty="0" err="1"/>
                        <a:t>챗봇의</a:t>
                      </a:r>
                      <a:r>
                        <a:rPr lang="ko-KR" altLang="en-US" sz="2500" b="1" dirty="0"/>
                        <a:t> 목적</a:t>
                      </a:r>
                      <a:endParaRPr lang="ko-KR" altLang="en-US" sz="2500" b="1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39215">
                <a:tc gridSpan="5">
                  <a:txBody>
                    <a:bodyPr/>
                    <a:lstStyle/>
                    <a:p>
                      <a:pPr marL="514350" lvl="0" indent="-514350" algn="ctr" latinLnBrk="1">
                        <a:buAutoNum type="arabicPeriod"/>
                        <a:defRPr/>
                      </a:pPr>
                      <a:r>
                        <a:rPr lang="ko-KR" altLang="en-US" sz="2500" dirty="0"/>
                        <a:t>고객이 편리하게 부동산 매매 정보를 알 수 있음</a:t>
                      </a:r>
                    </a:p>
                    <a:p>
                      <a:pPr marL="514350" lvl="0" indent="-514350" algn="ctr" latinLnBrk="1">
                        <a:buAutoNum type="arabicPeriod"/>
                        <a:defRPr/>
                      </a:pPr>
                      <a:r>
                        <a:rPr lang="ko-KR" altLang="en-US" sz="2500" dirty="0"/>
                        <a:t>구별 매매 정보와 아파트 별 매매 정보를 알 수 있음</a:t>
                      </a:r>
                    </a:p>
                    <a:p>
                      <a:pPr marL="514350" lvl="0" indent="-514350" algn="ctr" latinLnBrk="1">
                        <a:buAutoNum type="arabicPeriod"/>
                        <a:defRPr/>
                      </a:pPr>
                      <a:r>
                        <a:rPr lang="ko-KR" altLang="en-US" sz="2500" dirty="0"/>
                        <a:t>모르는 매매 정보를 확인할 수 있음</a:t>
                      </a:r>
                      <a:endParaRPr lang="ko-KR" altLang="en-US" sz="25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3069">
                <a:tc gridSpan="5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2500" b="1" dirty="0"/>
                        <a:t>시나리오</a:t>
                      </a:r>
                      <a:endParaRPr lang="ko-KR" altLang="en-US" sz="2500" b="1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625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2500"/>
                        <a:t>처음으로</a:t>
                      </a:r>
                      <a:endParaRPr lang="ko-KR" altLang="en-US" sz="250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2500"/>
                        <a:t>구</a:t>
                      </a:r>
                      <a:r>
                        <a:rPr lang="ko-KR" altLang="en-US" sz="2500" baseline="0"/>
                        <a:t> 선택</a:t>
                      </a:r>
                      <a:endParaRPr lang="ko-KR" altLang="en-US" sz="250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2500"/>
                        <a:t>지도 </a:t>
                      </a:r>
                      <a:r>
                        <a:rPr lang="en-US" altLang="ko-KR" sz="2500"/>
                        <a:t>view</a:t>
                      </a:r>
                      <a:endParaRPr lang="ko-KR" altLang="en-US" sz="250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2500"/>
                        <a:t>평균 매매가</a:t>
                      </a:r>
                      <a:endParaRPr lang="ko-KR" altLang="en-US" sz="250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2500" dirty="0"/>
                        <a:t>서울 매매 순위</a:t>
                      </a:r>
                      <a:endParaRPr lang="ko-KR" altLang="en-US" sz="25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9880">
                <a:tc gridSpan="5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2500" b="1" dirty="0"/>
                        <a:t>블록</a:t>
                      </a:r>
                      <a:endParaRPr lang="ko-KR" altLang="en-US" sz="2500" b="1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84910">
                <a:tc>
                  <a:txBody>
                    <a:bodyPr/>
                    <a:lstStyle/>
                    <a:p>
                      <a:pPr marL="514350" lvl="0" indent="-514350" algn="l" latinLnBrk="1">
                        <a:buAutoNum type="arabicPeriod"/>
                        <a:defRPr/>
                      </a:pPr>
                      <a:r>
                        <a:rPr lang="ko-KR" altLang="en-US" sz="2500" dirty="0"/>
                        <a:t>처음으로</a:t>
                      </a:r>
                      <a:endParaRPr lang="ko-KR" altLang="en-US" sz="25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514350" lvl="0" indent="-514350" algn="l" latinLnBrk="1">
                        <a:buAutoNum type="arabicPeriod"/>
                        <a:defRPr/>
                      </a:pPr>
                      <a:r>
                        <a:rPr lang="ko-KR" altLang="en-US" sz="2500" dirty="0"/>
                        <a:t>모든 구</a:t>
                      </a:r>
                    </a:p>
                    <a:p>
                      <a:pPr marL="514350" lvl="0" indent="-514350" algn="l" latinLnBrk="1">
                        <a:buAutoNum type="arabicPeriod"/>
                        <a:defRPr/>
                      </a:pPr>
                      <a:r>
                        <a:rPr lang="ko-KR" altLang="en-US" sz="2500" dirty="0"/>
                        <a:t>그 구에 해당하는 </a:t>
                      </a:r>
                      <a:r>
                        <a:rPr lang="en-US" altLang="ko-KR" sz="2500" dirty="0" smtClean="0"/>
                        <a:t/>
                      </a:r>
                      <a:br>
                        <a:rPr lang="en-US" altLang="ko-KR" sz="2500" dirty="0" smtClean="0"/>
                      </a:br>
                      <a:r>
                        <a:rPr lang="ko-KR" altLang="en-US" sz="2500" dirty="0" smtClean="0"/>
                        <a:t>아파트 </a:t>
                      </a:r>
                      <a:r>
                        <a:rPr lang="ko-KR" altLang="en-US" sz="2500" dirty="0"/>
                        <a:t>선택</a:t>
                      </a:r>
                      <a:endParaRPr lang="ko-KR" altLang="en-US" sz="25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2500" dirty="0"/>
                        <a:t>1. </a:t>
                      </a:r>
                      <a:r>
                        <a:rPr lang="ko-KR" altLang="en-US" sz="2500" dirty="0"/>
                        <a:t>지도 링크</a:t>
                      </a:r>
                      <a:endParaRPr lang="ko-KR" altLang="en-US" sz="25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514350" lvl="0" indent="-514350" algn="l" latinLnBrk="1">
                        <a:buAutoNum type="arabicPeriod"/>
                        <a:defRPr/>
                      </a:pPr>
                      <a:r>
                        <a:rPr lang="ko-KR" altLang="en-US" sz="2500" dirty="0"/>
                        <a:t>면적 당 매매가</a:t>
                      </a:r>
                    </a:p>
                    <a:p>
                      <a:pPr marL="514350" lvl="0" indent="-514350" algn="l" latinLnBrk="1">
                        <a:buAutoNum type="arabicPeriod"/>
                        <a:defRPr/>
                      </a:pPr>
                      <a:r>
                        <a:rPr lang="ko-KR" altLang="en-US" sz="2500" dirty="0"/>
                        <a:t>연 평균 증가율</a:t>
                      </a:r>
                      <a:endParaRPr lang="ko-KR" altLang="en-US" sz="25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2500" dirty="0"/>
                        <a:t>1. </a:t>
                      </a:r>
                      <a:r>
                        <a:rPr lang="ko-KR" altLang="en-US" sz="2500" dirty="0"/>
                        <a:t>거래량 랭킹</a:t>
                      </a:r>
                      <a:endParaRPr lang="ko-KR" altLang="en-US" sz="25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6" cy="9152381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24" name="Object 11"/>
          <p:cNvSpPr txBox="1"/>
          <p:nvPr/>
        </p:nvSpPr>
        <p:spPr>
          <a:xfrm>
            <a:off x="990600" y="1714500"/>
            <a:ext cx="8305800" cy="6155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3400" b="1" kern="0" spc="10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스토리보드</a:t>
            </a:r>
            <a:r>
              <a:rPr lang="en-US" altLang="ko-KR" sz="3400" b="1" kern="0" spc="10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(1/4)</a:t>
            </a: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23</a:t>
            </a:fld>
            <a:endParaRPr lang="en-US">
              <a:latin typeface="나눔고딕 ExtraBold"/>
              <a:ea typeface="나눔고딕 ExtraBold"/>
            </a:endParaRPr>
          </a:p>
        </p:txBody>
      </p:sp>
      <p:grpSp>
        <p:nvGrpSpPr>
          <p:cNvPr id="1049" name="그룹 1003"/>
          <p:cNvGrpSpPr/>
          <p:nvPr/>
        </p:nvGrpSpPr>
        <p:grpSpPr>
          <a:xfrm>
            <a:off x="914401" y="497302"/>
            <a:ext cx="4953000" cy="988598"/>
            <a:chOff x="13594422" y="421102"/>
            <a:chExt cx="2826656" cy="1503992"/>
          </a:xfrm>
        </p:grpSpPr>
        <p:pic>
          <p:nvPicPr>
            <p:cNvPr id="1050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sp>
        <p:nvSpPr>
          <p:cNvPr id="1051" name="Object 11"/>
          <p:cNvSpPr txBox="1"/>
          <p:nvPr/>
        </p:nvSpPr>
        <p:spPr>
          <a:xfrm>
            <a:off x="990600" y="520125"/>
            <a:ext cx="47244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3.</a:t>
            </a:r>
            <a:r>
              <a:rPr lang="ko-KR" altLang="en-US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서비스 기획 및 설계</a:t>
            </a:r>
          </a:p>
        </p:txBody>
      </p:sp>
      <p:pic>
        <p:nvPicPr>
          <p:cNvPr id="1053" name="그림 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787288" y="2400300"/>
            <a:ext cx="12713425" cy="7239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6" cy="9152381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24" name="Object 11"/>
          <p:cNvSpPr txBox="1"/>
          <p:nvPr/>
        </p:nvSpPr>
        <p:spPr>
          <a:xfrm>
            <a:off x="990600" y="1714500"/>
            <a:ext cx="8305800" cy="6155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3400" b="1" kern="0" spc="10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스토리보드</a:t>
            </a:r>
            <a:r>
              <a:rPr lang="en-US" altLang="ko-KR" sz="3400" b="1" kern="0" spc="10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(2/4)</a:t>
            </a: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24</a:t>
            </a:fld>
            <a:endParaRPr lang="en-US">
              <a:latin typeface="나눔고딕 ExtraBold"/>
              <a:ea typeface="나눔고딕 ExtraBold"/>
            </a:endParaRPr>
          </a:p>
        </p:txBody>
      </p:sp>
      <p:grpSp>
        <p:nvGrpSpPr>
          <p:cNvPr id="1049" name="그룹 1003"/>
          <p:cNvGrpSpPr/>
          <p:nvPr/>
        </p:nvGrpSpPr>
        <p:grpSpPr>
          <a:xfrm>
            <a:off x="914401" y="497302"/>
            <a:ext cx="4953000" cy="988598"/>
            <a:chOff x="13594422" y="421102"/>
            <a:chExt cx="2826656" cy="1503992"/>
          </a:xfrm>
        </p:grpSpPr>
        <p:pic>
          <p:nvPicPr>
            <p:cNvPr id="1050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sp>
        <p:nvSpPr>
          <p:cNvPr id="1051" name="Object 11"/>
          <p:cNvSpPr txBox="1"/>
          <p:nvPr/>
        </p:nvSpPr>
        <p:spPr>
          <a:xfrm>
            <a:off x="1066800" y="549433"/>
            <a:ext cx="4571999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3.</a:t>
            </a:r>
            <a:r>
              <a:rPr lang="ko-KR" altLang="en-US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서비스 기획 및 설계</a:t>
            </a:r>
          </a:p>
        </p:txBody>
      </p:sp>
      <p:pic>
        <p:nvPicPr>
          <p:cNvPr id="1054" name="그림 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841506" y="2334175"/>
            <a:ext cx="12604988" cy="72289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6" cy="9152381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24" name="Object 11"/>
          <p:cNvSpPr txBox="1"/>
          <p:nvPr/>
        </p:nvSpPr>
        <p:spPr>
          <a:xfrm>
            <a:off x="990600" y="1714500"/>
            <a:ext cx="8305800" cy="6155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3400" b="1" kern="0" spc="10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스토리보드</a:t>
            </a:r>
            <a:r>
              <a:rPr lang="en-US" altLang="ko-KR" sz="3400" b="1" kern="0" spc="10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(3/4)</a:t>
            </a: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25</a:t>
            </a:fld>
            <a:endParaRPr lang="en-US">
              <a:latin typeface="나눔고딕 ExtraBold"/>
              <a:ea typeface="나눔고딕 ExtraBold"/>
            </a:endParaRPr>
          </a:p>
        </p:txBody>
      </p:sp>
      <p:grpSp>
        <p:nvGrpSpPr>
          <p:cNvPr id="1049" name="그룹 1003"/>
          <p:cNvGrpSpPr/>
          <p:nvPr/>
        </p:nvGrpSpPr>
        <p:grpSpPr>
          <a:xfrm>
            <a:off x="914401" y="497302"/>
            <a:ext cx="4953000" cy="988598"/>
            <a:chOff x="13594422" y="421102"/>
            <a:chExt cx="2826656" cy="1503992"/>
          </a:xfrm>
        </p:grpSpPr>
        <p:pic>
          <p:nvPicPr>
            <p:cNvPr id="1050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sp>
        <p:nvSpPr>
          <p:cNvPr id="1051" name="Object 11"/>
          <p:cNvSpPr txBox="1"/>
          <p:nvPr/>
        </p:nvSpPr>
        <p:spPr>
          <a:xfrm>
            <a:off x="990600" y="531867"/>
            <a:ext cx="47244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3.</a:t>
            </a:r>
            <a:r>
              <a:rPr lang="ko-KR" altLang="en-US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서비스 기획 및 설계</a:t>
            </a:r>
          </a:p>
        </p:txBody>
      </p:sp>
      <p:pic>
        <p:nvPicPr>
          <p:cNvPr id="1055" name="그림 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612906" y="2324100"/>
            <a:ext cx="13062188" cy="72252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6" cy="9152381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24" name="Object 11"/>
          <p:cNvSpPr txBox="1"/>
          <p:nvPr/>
        </p:nvSpPr>
        <p:spPr>
          <a:xfrm>
            <a:off x="990600" y="1714500"/>
            <a:ext cx="8305800" cy="6155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3400" b="1" kern="0" spc="10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스토리보드</a:t>
            </a:r>
            <a:r>
              <a:rPr lang="en-US" altLang="ko-KR" sz="3400" b="1" kern="0" spc="10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(4/4)</a:t>
            </a: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26</a:t>
            </a:fld>
            <a:endParaRPr lang="en-US">
              <a:latin typeface="나눔고딕 ExtraBold"/>
              <a:ea typeface="나눔고딕 ExtraBold"/>
            </a:endParaRPr>
          </a:p>
        </p:txBody>
      </p:sp>
      <p:grpSp>
        <p:nvGrpSpPr>
          <p:cNvPr id="1049" name="그룹 1003"/>
          <p:cNvGrpSpPr/>
          <p:nvPr/>
        </p:nvGrpSpPr>
        <p:grpSpPr>
          <a:xfrm>
            <a:off x="914401" y="497302"/>
            <a:ext cx="4953000" cy="988598"/>
            <a:chOff x="13594422" y="421102"/>
            <a:chExt cx="2826656" cy="1503992"/>
          </a:xfrm>
        </p:grpSpPr>
        <p:pic>
          <p:nvPicPr>
            <p:cNvPr id="1050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sp>
        <p:nvSpPr>
          <p:cNvPr id="1051" name="Object 11"/>
          <p:cNvSpPr txBox="1"/>
          <p:nvPr/>
        </p:nvSpPr>
        <p:spPr>
          <a:xfrm>
            <a:off x="990600" y="529432"/>
            <a:ext cx="47244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3.</a:t>
            </a:r>
            <a:r>
              <a:rPr lang="ko-KR" altLang="en-US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서비스 기획 및 설계</a:t>
            </a:r>
          </a:p>
        </p:txBody>
      </p:sp>
      <p:pic>
        <p:nvPicPr>
          <p:cNvPr id="1056" name="그림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742650" y="2400300"/>
            <a:ext cx="12802701" cy="71310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40" y="5142865"/>
            <a:ext cx="18300700" cy="5172710"/>
            <a:chOff x="-15240" y="5142865"/>
            <a:chExt cx="18300700" cy="51727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5240" y="5142865"/>
              <a:ext cx="18300700" cy="51727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0870" y="579120"/>
            <a:ext cx="17038320" cy="9152255"/>
            <a:chOff x="610870" y="579120"/>
            <a:chExt cx="17038320" cy="91522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10870" y="579120"/>
              <a:ext cx="17038956" cy="9152890"/>
            </a:xfrm>
            <a:prstGeom prst="rect">
              <a:avLst/>
            </a:prstGeom>
            <a:noFill/>
          </p:spPr>
        </p:pic>
      </p:grp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6002000" y="9731375"/>
            <a:ext cx="2134235" cy="365760"/>
          </a:xfrm>
        </p:spPr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27</a:t>
            </a:fld>
            <a:endParaRPr lang="en-US">
              <a:latin typeface="나눔고딕 ExtraBold"/>
              <a:ea typeface="나눔고딕 ExtraBold"/>
            </a:endParaRPr>
          </a:p>
        </p:txBody>
      </p:sp>
      <p:grpSp>
        <p:nvGrpSpPr>
          <p:cNvPr id="1049" name="그룹 1003"/>
          <p:cNvGrpSpPr/>
          <p:nvPr/>
        </p:nvGrpSpPr>
        <p:grpSpPr>
          <a:xfrm>
            <a:off x="914400" y="497205"/>
            <a:ext cx="4953000" cy="988695"/>
            <a:chOff x="914400" y="497205"/>
            <a:chExt cx="4953000" cy="988695"/>
          </a:xfrm>
        </p:grpSpPr>
        <p:pic>
          <p:nvPicPr>
            <p:cNvPr id="1050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14400" y="497205"/>
              <a:ext cx="4953000" cy="988695"/>
            </a:xfrm>
            <a:prstGeom prst="rect">
              <a:avLst/>
            </a:prstGeom>
          </p:spPr>
        </p:pic>
      </p:grpSp>
      <p:sp>
        <p:nvSpPr>
          <p:cNvPr id="1051" name="Object 11"/>
          <p:cNvSpPr txBox="1"/>
          <p:nvPr/>
        </p:nvSpPr>
        <p:spPr>
          <a:xfrm>
            <a:off x="1014877" y="543571"/>
            <a:ext cx="4705985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3.</a:t>
            </a:r>
            <a:r>
              <a:rPr lang="ko-KR" altLang="en-US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서비스 기획 및 설계</a:t>
            </a:r>
          </a:p>
        </p:txBody>
      </p:sp>
      <p:sp>
        <p:nvSpPr>
          <p:cNvPr id="13" name="텍스트 상자 28"/>
          <p:cNvSpPr txBox="1"/>
          <p:nvPr/>
        </p:nvSpPr>
        <p:spPr>
          <a:xfrm>
            <a:off x="5848985" y="684212"/>
            <a:ext cx="6562725" cy="61468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sz="3400" b="1" spc="10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ER다이어그램</a:t>
            </a:r>
            <a:endParaRPr lang="ko-KR" altLang="en-US" sz="3400" b="1">
              <a:solidFill>
                <a:srgbClr val="1B1760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1754695"/>
            <a:ext cx="4734219" cy="781895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4130" y="723900"/>
            <a:ext cx="7773670" cy="89582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roup 5"/>
          <p:cNvGrpSpPr/>
          <p:nvPr/>
        </p:nvGrpSpPr>
        <p:grpSpPr>
          <a:xfrm>
            <a:off x="-15240" y="5142865"/>
            <a:ext cx="18301336" cy="5173345"/>
            <a:chOff x="-15240" y="5142865"/>
            <a:chExt cx="18301336" cy="5173345"/>
          </a:xfrm>
        </p:grpSpPr>
        <p:pic>
          <p:nvPicPr>
            <p:cNvPr id="3" name="Picture " descr="C:/Users/SUB/AppData/Roaming/PolarisOffice/ETemp/8880_18223464/image4.png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5240" y="5142865"/>
              <a:ext cx="18301336" cy="5173345"/>
            </a:xfrm>
            <a:prstGeom prst="rect">
              <a:avLst/>
            </a:prstGeom>
            <a:noFill/>
          </p:spPr>
        </p:pic>
      </p:grpSp>
      <p:grpSp>
        <p:nvGrpSpPr>
          <p:cNvPr id="1002" name="Group 5"/>
          <p:cNvGrpSpPr/>
          <p:nvPr/>
        </p:nvGrpSpPr>
        <p:grpSpPr>
          <a:xfrm>
            <a:off x="623570" y="566420"/>
            <a:ext cx="17038956" cy="9152890"/>
            <a:chOff x="623570" y="566420"/>
            <a:chExt cx="17038956" cy="9152890"/>
          </a:xfrm>
        </p:grpSpPr>
        <p:pic>
          <p:nvPicPr>
            <p:cNvPr id="6" name="Picture " descr="C:/Users/SUB/AppData/Roaming/PolarisOffice/ETemp/8880_18223464/image5.png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570" y="566420"/>
              <a:ext cx="17039590" cy="9153525"/>
            </a:xfrm>
            <a:prstGeom prst="rect">
              <a:avLst/>
            </a:prstGeom>
            <a:noFill/>
          </p:spPr>
        </p:pic>
      </p:grpSp>
      <p:sp>
        <p:nvSpPr>
          <p:cNvPr id="1024" name="Rect 0"/>
          <p:cNvSpPr txBox="1"/>
          <p:nvPr/>
        </p:nvSpPr>
        <p:spPr>
          <a:xfrm>
            <a:off x="1039154" y="1923831"/>
            <a:ext cx="6199846" cy="615553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sz="3400" b="1" spc="100" dirty="0" err="1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엔티티</a:t>
            </a:r>
            <a:r>
              <a:rPr lang="ko-KR" altLang="en-US" sz="3400" b="1" spc="100" dirty="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테이블 </a:t>
            </a:r>
            <a:r>
              <a:rPr lang="ko-KR" altLang="en-US" sz="3400" b="1" spc="100" dirty="0" smtClean="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명세서</a:t>
            </a:r>
            <a:r>
              <a:rPr lang="en-US" altLang="ko-KR" sz="3400" b="1" spc="100" dirty="0" smtClean="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(1/2)</a:t>
            </a:r>
            <a:endParaRPr lang="ko-KR" altLang="en-US" sz="3400" b="1" dirty="0">
              <a:solidFill>
                <a:srgbClr val="1B1760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sp>
        <p:nvSpPr>
          <p:cNvPr id="1048" name="Slide Number Placeholder 3"/>
          <p:cNvSpPr txBox="1">
            <a:spLocks noGrp="1"/>
          </p:cNvSpPr>
          <p:nvPr>
            <p:ph type="sldNum" idx="12"/>
          </p:nvPr>
        </p:nvSpPr>
        <p:spPr>
          <a:xfrm>
            <a:off x="16002000" y="9731375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  <a:defRPr/>
            </a:pPr>
            <a:fld id="{B9320F77-B9A0-41C5-862A-B4B631284C64}" type="slidenum">
              <a:rPr lang="en-US" sz="3000" b="1">
                <a:solidFill>
                  <a:schemeClr val="lt1"/>
                </a:solidFill>
                <a:latin typeface="나눔고딕 ExtraBold"/>
                <a:ea typeface="나눔고딕 ExtraBold"/>
              </a:rPr>
              <a:pPr marL="0" indent="0" latinLnBrk="0">
                <a:buFontTx/>
                <a:buNone/>
                <a:defRPr/>
              </a:pPr>
              <a:t>28</a:t>
            </a:fld>
            <a:endParaRPr lang="en-US" sz="3000" b="1">
              <a:solidFill>
                <a:schemeClr val="lt1"/>
              </a:solidFill>
              <a:latin typeface="나눔고딕 ExtraBold"/>
              <a:ea typeface="나눔고딕 ExtraBold"/>
            </a:endParaRPr>
          </a:p>
        </p:txBody>
      </p:sp>
      <p:grpSp>
        <p:nvGrpSpPr>
          <p:cNvPr id="1049" name="Group 5"/>
          <p:cNvGrpSpPr/>
          <p:nvPr/>
        </p:nvGrpSpPr>
        <p:grpSpPr>
          <a:xfrm>
            <a:off x="914400" y="497205"/>
            <a:ext cx="4953635" cy="989330"/>
            <a:chOff x="914400" y="497205"/>
            <a:chExt cx="4953635" cy="989330"/>
          </a:xfrm>
        </p:grpSpPr>
        <p:pic>
          <p:nvPicPr>
            <p:cNvPr id="1050" name="Picture " descr="C:/Users/SUB/AppData/Roaming/PolarisOffice/ETemp/8880_18223464/image6.png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14400" y="497205"/>
              <a:ext cx="4953635" cy="989330"/>
            </a:xfrm>
            <a:prstGeom prst="rect">
              <a:avLst/>
            </a:prstGeom>
            <a:noFill/>
          </p:spPr>
        </p:pic>
      </p:grpSp>
      <p:sp>
        <p:nvSpPr>
          <p:cNvPr id="1051" name="Rect 0"/>
          <p:cNvSpPr txBox="1"/>
          <p:nvPr/>
        </p:nvSpPr>
        <p:spPr>
          <a:xfrm>
            <a:off x="1066800" y="549433"/>
            <a:ext cx="4572000" cy="58477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3200" b="1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3.</a:t>
            </a:r>
            <a:r>
              <a:rPr lang="ko-KR" altLang="en-US" sz="3200" b="1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서비스 기획 및 설계</a:t>
            </a:r>
            <a:endParaRPr lang="ko-KR" altLang="en-US" sz="3200" b="1" dirty="0">
              <a:solidFill>
                <a:srgbClr val="FFFFFF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0107" y="2037756"/>
            <a:ext cx="10033893" cy="7296744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15496031" y="266700"/>
            <a:ext cx="2242075" cy="209791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수정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완료</a:t>
            </a:r>
            <a:endParaRPr lang="ko-KR" alt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6" cy="9152381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grpSp>
        <p:nvGrpSpPr>
          <p:cNvPr id="1016" name="그룹 1003"/>
          <p:cNvGrpSpPr/>
          <p:nvPr/>
        </p:nvGrpSpPr>
        <p:grpSpPr>
          <a:xfrm>
            <a:off x="914401" y="497302"/>
            <a:ext cx="4953000" cy="988598"/>
            <a:chOff x="13594422" y="421102"/>
            <a:chExt cx="2826656" cy="1503992"/>
          </a:xfrm>
        </p:grpSpPr>
        <p:pic>
          <p:nvPicPr>
            <p:cNvPr id="1017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sp>
        <p:nvSpPr>
          <p:cNvPr id="1018" name="Object 11"/>
          <p:cNvSpPr txBox="1"/>
          <p:nvPr/>
        </p:nvSpPr>
        <p:spPr>
          <a:xfrm>
            <a:off x="1066800" y="571500"/>
            <a:ext cx="4648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1.</a:t>
            </a:r>
            <a:r>
              <a:rPr lang="ko-KR" altLang="en-US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프로젝트 소개</a:t>
            </a:r>
          </a:p>
        </p:txBody>
      </p:sp>
      <p:sp>
        <p:nvSpPr>
          <p:cNvPr id="1045" name="Object 11"/>
          <p:cNvSpPr txBox="1"/>
          <p:nvPr/>
        </p:nvSpPr>
        <p:spPr>
          <a:xfrm>
            <a:off x="1143000" y="1935480"/>
            <a:ext cx="5562600" cy="63094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35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프로젝트 개요</a:t>
            </a:r>
          </a:p>
        </p:txBody>
      </p:sp>
      <p:sp>
        <p:nvSpPr>
          <p:cNvPr id="104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2</a:t>
            </a:fld>
            <a:endParaRPr lang="en-US">
              <a:latin typeface="나눔고딕 ExtraBold"/>
              <a:ea typeface="나눔고딕 ExtraBold"/>
            </a:endParaRPr>
          </a:p>
        </p:txBody>
      </p:sp>
      <p:sp>
        <p:nvSpPr>
          <p:cNvPr id="1049" name="TextBox 1048"/>
          <p:cNvSpPr txBox="1"/>
          <p:nvPr/>
        </p:nvSpPr>
        <p:spPr>
          <a:xfrm>
            <a:off x="1219200" y="3187063"/>
            <a:ext cx="15544800" cy="3054682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6"/>
              </a:buBlip>
              <a:defRPr/>
            </a:pPr>
            <a:r>
              <a:rPr lang="ko-KR" altLang="en-US" sz="3500" dirty="0" err="1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프로젝트명</a:t>
            </a:r>
            <a:r>
              <a:rPr lang="ko-KR" altLang="en-US" sz="3500" dirty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3500" dirty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:</a:t>
            </a:r>
            <a:r>
              <a:rPr lang="ko-KR" altLang="en-US" sz="3500" dirty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 부동산 매물정보 </a:t>
            </a:r>
            <a:r>
              <a:rPr lang="ko-KR" altLang="en-US" sz="3500" dirty="0" err="1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챗봇</a:t>
            </a:r>
            <a:r>
              <a:rPr lang="ko-KR" altLang="en-US" sz="3500" dirty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 만들기</a:t>
            </a: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6"/>
              </a:buBlip>
              <a:defRPr/>
            </a:pPr>
            <a:endParaRPr lang="ko-KR" altLang="en-US" sz="3500" dirty="0">
              <a:solidFill>
                <a:schemeClr val="dk1"/>
              </a:solidFill>
              <a:effectLst/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6"/>
              </a:buBlip>
              <a:defRPr/>
            </a:pPr>
            <a:r>
              <a:rPr lang="ko-KR" altLang="en-US" sz="3500" dirty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 기간 </a:t>
            </a:r>
            <a:r>
              <a:rPr lang="en-US" altLang="ko-KR" sz="3500" dirty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:</a:t>
            </a:r>
            <a:r>
              <a:rPr lang="ko-KR" altLang="en-US" sz="3500" dirty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3500" dirty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2024.</a:t>
            </a:r>
            <a:r>
              <a:rPr lang="ko-KR" altLang="en-US" sz="3500" dirty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3500" dirty="0" smtClean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5</a:t>
            </a:r>
            <a:r>
              <a:rPr lang="en-US" altLang="ko-KR" sz="3500" dirty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r>
              <a:rPr lang="ko-KR" altLang="en-US" sz="3500" dirty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3500" dirty="0" smtClean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13(</a:t>
            </a:r>
            <a:r>
              <a:rPr lang="ko-KR" altLang="en-US" sz="3500" dirty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월</a:t>
            </a:r>
            <a:r>
              <a:rPr lang="en-US" altLang="ko-KR" sz="3500" dirty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3500" dirty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3500" dirty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~</a:t>
            </a:r>
            <a:r>
              <a:rPr lang="ko-KR" altLang="en-US" sz="3500" dirty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3500" dirty="0" smtClean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5</a:t>
            </a:r>
            <a:r>
              <a:rPr lang="en-US" altLang="ko-KR" sz="3500" dirty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r>
              <a:rPr lang="ko-KR" altLang="en-US" sz="3500" dirty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3500" dirty="0" smtClean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27</a:t>
            </a:r>
            <a:r>
              <a:rPr lang="ko-KR" altLang="en-US" sz="3500" dirty="0" smtClean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일</a:t>
            </a:r>
            <a:r>
              <a:rPr lang="en-US" altLang="ko-KR" sz="3500" dirty="0" smtClean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3500" dirty="0" smtClean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월</a:t>
            </a:r>
            <a:r>
              <a:rPr lang="en-US" altLang="ko-KR" sz="3500" dirty="0" smtClean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3500" dirty="0" smtClean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3500" dirty="0" smtClean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r>
              <a:rPr lang="ko-KR" altLang="en-US" sz="3500" dirty="0" smtClean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주간 </a:t>
            </a:r>
            <a:r>
              <a:rPr lang="ko-KR" altLang="en-US" sz="3500" dirty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진행</a:t>
            </a: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6"/>
              </a:buBlip>
              <a:defRPr/>
            </a:pPr>
            <a:endParaRPr lang="ko-KR" altLang="en-US" sz="3500" dirty="0">
              <a:solidFill>
                <a:schemeClr val="dk1"/>
              </a:solidFill>
              <a:effectLst/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6"/>
              </a:buBlip>
              <a:defRPr/>
            </a:pPr>
            <a:r>
              <a:rPr lang="ko-KR" altLang="en-US" sz="3500" dirty="0" err="1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팀명</a:t>
            </a:r>
            <a:r>
              <a:rPr lang="ko-KR" altLang="en-US" sz="3500" dirty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3500" dirty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:</a:t>
            </a:r>
            <a:r>
              <a:rPr lang="ko-KR" altLang="en-US" sz="3500" dirty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3500" dirty="0" err="1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부매랑팀</a:t>
            </a:r>
            <a:r>
              <a:rPr lang="en-US" altLang="ko-KR" sz="3500" dirty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3500" dirty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휴먼교육센터 교육생 </a:t>
            </a:r>
            <a:r>
              <a:rPr lang="en-US" altLang="ko-KR" sz="3500" dirty="0" smtClean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5</a:t>
            </a:r>
            <a:r>
              <a:rPr lang="ko-KR" altLang="en-US" sz="3500" dirty="0" smtClean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인</a:t>
            </a:r>
            <a:r>
              <a:rPr lang="en-US" altLang="ko-KR" sz="3500" dirty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</a:p>
        </p:txBody>
      </p:sp>
      <p:pic>
        <p:nvPicPr>
          <p:cNvPr id="1052" name="그림 105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487400" y="5753100"/>
            <a:ext cx="3886200" cy="3886200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15517638" y="707764"/>
            <a:ext cx="2242075" cy="209791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수정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완료</a:t>
            </a:r>
            <a:endParaRPr lang="ko-KR" alt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roup 5"/>
          <p:cNvGrpSpPr/>
          <p:nvPr/>
        </p:nvGrpSpPr>
        <p:grpSpPr>
          <a:xfrm>
            <a:off x="-15240" y="5142865"/>
            <a:ext cx="18301336" cy="5173345"/>
            <a:chOff x="-15240" y="5142865"/>
            <a:chExt cx="18301336" cy="5173345"/>
          </a:xfrm>
        </p:grpSpPr>
        <p:pic>
          <p:nvPicPr>
            <p:cNvPr id="3" name="Picture " descr="C:/Users/SUB/AppData/Roaming/PolarisOffice/ETemp/8880_18223464/image4.png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5240" y="5142865"/>
              <a:ext cx="18301336" cy="5173345"/>
            </a:xfrm>
            <a:prstGeom prst="rect">
              <a:avLst/>
            </a:prstGeom>
            <a:noFill/>
          </p:spPr>
        </p:pic>
      </p:grpSp>
      <p:grpSp>
        <p:nvGrpSpPr>
          <p:cNvPr id="1002" name="Group 5"/>
          <p:cNvGrpSpPr/>
          <p:nvPr/>
        </p:nvGrpSpPr>
        <p:grpSpPr>
          <a:xfrm>
            <a:off x="623570" y="566420"/>
            <a:ext cx="17038956" cy="9152890"/>
            <a:chOff x="623570" y="566420"/>
            <a:chExt cx="17038956" cy="9152890"/>
          </a:xfrm>
        </p:grpSpPr>
        <p:pic>
          <p:nvPicPr>
            <p:cNvPr id="6" name="Picture " descr="C:/Users/SUB/AppData/Roaming/PolarisOffice/ETemp/8880_18223464/image5.png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570" y="566420"/>
              <a:ext cx="17039590" cy="9153525"/>
            </a:xfrm>
            <a:prstGeom prst="rect">
              <a:avLst/>
            </a:prstGeom>
            <a:noFill/>
          </p:spPr>
        </p:pic>
      </p:grpSp>
      <p:sp>
        <p:nvSpPr>
          <p:cNvPr id="1024" name="Rect 0"/>
          <p:cNvSpPr txBox="1"/>
          <p:nvPr/>
        </p:nvSpPr>
        <p:spPr>
          <a:xfrm>
            <a:off x="1039154" y="1923831"/>
            <a:ext cx="6199846" cy="615553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sz="3400" b="1" spc="100" dirty="0" err="1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엔티티</a:t>
            </a:r>
            <a:r>
              <a:rPr lang="ko-KR" altLang="en-US" sz="3400" b="1" spc="100" dirty="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테이블 </a:t>
            </a:r>
            <a:r>
              <a:rPr lang="ko-KR" altLang="en-US" sz="3400" b="1" spc="100" dirty="0" smtClean="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명세서</a:t>
            </a:r>
            <a:r>
              <a:rPr lang="en-US" altLang="ko-KR" sz="3400" b="1" spc="100" dirty="0" smtClean="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(2/2)</a:t>
            </a:r>
            <a:endParaRPr lang="ko-KR" altLang="en-US" sz="3400" b="1" dirty="0">
              <a:solidFill>
                <a:srgbClr val="1B1760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sp>
        <p:nvSpPr>
          <p:cNvPr id="1048" name="Slide Number Placeholder 3"/>
          <p:cNvSpPr txBox="1">
            <a:spLocks noGrp="1"/>
          </p:cNvSpPr>
          <p:nvPr>
            <p:ph type="sldNum" idx="12"/>
          </p:nvPr>
        </p:nvSpPr>
        <p:spPr>
          <a:xfrm>
            <a:off x="16002000" y="9731375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  <a:defRPr/>
            </a:pPr>
            <a:fld id="{B9320F77-B9A0-41C5-862A-B4B631284C64}" type="slidenum">
              <a:rPr lang="en-US" sz="3000" b="1">
                <a:solidFill>
                  <a:schemeClr val="lt1"/>
                </a:solidFill>
                <a:latin typeface="나눔고딕 ExtraBold"/>
                <a:ea typeface="나눔고딕 ExtraBold"/>
              </a:rPr>
              <a:pPr marL="0" indent="0" latinLnBrk="0">
                <a:buFontTx/>
                <a:buNone/>
                <a:defRPr/>
              </a:pPr>
              <a:t>29</a:t>
            </a:fld>
            <a:endParaRPr lang="en-US" sz="3000" b="1">
              <a:solidFill>
                <a:schemeClr val="lt1"/>
              </a:solidFill>
              <a:latin typeface="나눔고딕 ExtraBold"/>
              <a:ea typeface="나눔고딕 ExtraBold"/>
            </a:endParaRPr>
          </a:p>
        </p:txBody>
      </p:sp>
      <p:grpSp>
        <p:nvGrpSpPr>
          <p:cNvPr id="1049" name="Group 5"/>
          <p:cNvGrpSpPr/>
          <p:nvPr/>
        </p:nvGrpSpPr>
        <p:grpSpPr>
          <a:xfrm>
            <a:off x="914400" y="497205"/>
            <a:ext cx="4953635" cy="989330"/>
            <a:chOff x="914400" y="497205"/>
            <a:chExt cx="4953635" cy="989330"/>
          </a:xfrm>
        </p:grpSpPr>
        <p:pic>
          <p:nvPicPr>
            <p:cNvPr id="1050" name="Picture " descr="C:/Users/SUB/AppData/Roaming/PolarisOffice/ETemp/8880_18223464/image6.png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14400" y="497205"/>
              <a:ext cx="4953635" cy="989330"/>
            </a:xfrm>
            <a:prstGeom prst="rect">
              <a:avLst/>
            </a:prstGeom>
            <a:noFill/>
          </p:spPr>
        </p:pic>
      </p:grpSp>
      <p:sp>
        <p:nvSpPr>
          <p:cNvPr id="1051" name="Rect 0"/>
          <p:cNvSpPr txBox="1"/>
          <p:nvPr/>
        </p:nvSpPr>
        <p:spPr>
          <a:xfrm>
            <a:off x="1066800" y="549433"/>
            <a:ext cx="4572000" cy="58477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3200" b="1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3.</a:t>
            </a:r>
            <a:r>
              <a:rPr lang="ko-KR" altLang="en-US" sz="3200" b="1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서비스 기획 및 설계</a:t>
            </a:r>
            <a:endParaRPr lang="ko-KR" altLang="en-US" sz="3200" b="1" dirty="0">
              <a:solidFill>
                <a:srgbClr val="FFFFFF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1800" y="2019300"/>
            <a:ext cx="9868951" cy="25652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1799" y="4548801"/>
            <a:ext cx="9868951" cy="230027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1799" y="6798686"/>
            <a:ext cx="9868951" cy="2300272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15496031" y="266700"/>
            <a:ext cx="2242075" cy="209791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수정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완료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2652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40" y="5142865"/>
            <a:ext cx="18300700" cy="5172710"/>
            <a:chOff x="-15240" y="5142865"/>
            <a:chExt cx="18300700" cy="51727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5240" y="5142865"/>
              <a:ext cx="18300700" cy="51727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570" y="566420"/>
            <a:ext cx="17038320" cy="9152255"/>
            <a:chOff x="623570" y="566420"/>
            <a:chExt cx="17038320" cy="91522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570" y="566420"/>
              <a:ext cx="17038956" cy="9152890"/>
            </a:xfrm>
            <a:prstGeom prst="rect">
              <a:avLst/>
            </a:prstGeom>
            <a:noFill/>
          </p:spPr>
        </p:pic>
      </p:grpSp>
      <p:sp>
        <p:nvSpPr>
          <p:cNvPr id="1024" name="Object 11"/>
          <p:cNvSpPr txBox="1"/>
          <p:nvPr/>
        </p:nvSpPr>
        <p:spPr>
          <a:xfrm>
            <a:off x="1143000" y="1854200"/>
            <a:ext cx="8306435" cy="61468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sz="3400" b="1" spc="100" dirty="0" err="1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엔티티</a:t>
            </a:r>
            <a:r>
              <a:rPr lang="ko-KR" altLang="en-US" sz="3400" b="1" spc="100" dirty="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정의서</a:t>
            </a:r>
            <a:endParaRPr lang="ko-KR" altLang="en-US" sz="3400" b="1" dirty="0">
              <a:solidFill>
                <a:srgbClr val="1B1760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6002000" y="9731375"/>
            <a:ext cx="2134235" cy="365760"/>
          </a:xfrm>
        </p:spPr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30</a:t>
            </a:fld>
            <a:endParaRPr lang="en-US">
              <a:latin typeface="나눔고딕 ExtraBold"/>
              <a:ea typeface="나눔고딕 ExtraBold"/>
            </a:endParaRPr>
          </a:p>
        </p:txBody>
      </p:sp>
      <p:grpSp>
        <p:nvGrpSpPr>
          <p:cNvPr id="1049" name="그룹 1003"/>
          <p:cNvGrpSpPr/>
          <p:nvPr/>
        </p:nvGrpSpPr>
        <p:grpSpPr>
          <a:xfrm>
            <a:off x="914400" y="497205"/>
            <a:ext cx="4953000" cy="988695"/>
            <a:chOff x="914400" y="497205"/>
            <a:chExt cx="4953000" cy="988695"/>
          </a:xfrm>
        </p:grpSpPr>
        <p:pic>
          <p:nvPicPr>
            <p:cNvPr id="1050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14400" y="497205"/>
              <a:ext cx="4953000" cy="988695"/>
            </a:xfrm>
            <a:prstGeom prst="rect">
              <a:avLst/>
            </a:prstGeom>
          </p:spPr>
        </p:pic>
      </p:grpSp>
      <p:sp>
        <p:nvSpPr>
          <p:cNvPr id="1051" name="Object 11"/>
          <p:cNvSpPr txBox="1"/>
          <p:nvPr/>
        </p:nvSpPr>
        <p:spPr>
          <a:xfrm>
            <a:off x="1005254" y="564081"/>
            <a:ext cx="47244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3.</a:t>
            </a:r>
            <a:r>
              <a:rPr lang="ko-KR" altLang="en-US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서비스 기획 및 설계</a:t>
            </a:r>
          </a:p>
        </p:txBody>
      </p:sp>
      <p:graphicFrame>
        <p:nvGraphicFramePr>
          <p:cNvPr id="12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772198"/>
              </p:ext>
            </p:extLst>
          </p:nvPr>
        </p:nvGraphicFramePr>
        <p:xfrm>
          <a:off x="1143000" y="2869037"/>
          <a:ext cx="16147414" cy="57366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52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7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42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4128">
                <a:tc>
                  <a:txBody>
                    <a:bodyPr/>
                    <a:lstStyle/>
                    <a:p>
                      <a:pPr marL="0" indent="0" algn="ctr" hangingPunct="1">
                        <a:defRPr/>
                      </a:pPr>
                      <a:r>
                        <a:rPr lang="ko-KR" altLang="en-US" sz="2500" b="1" kern="1200" dirty="0" smtClean="0">
                          <a:solidFill>
                            <a:schemeClr val="bg1"/>
                          </a:solidFill>
                        </a:rPr>
                        <a:t>구분</a:t>
                      </a:r>
                      <a:endParaRPr lang="ko-KR" altLang="en-US" sz="2500" b="1" i="0" kern="1200" dirty="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defRPr/>
                      </a:pPr>
                      <a:r>
                        <a:rPr sz="2500" b="1" kern="1200" dirty="0">
                          <a:solidFill>
                            <a:schemeClr val="bg1"/>
                          </a:solidFill>
                        </a:rPr>
                        <a:t>엔</a:t>
                      </a:r>
                      <a:r>
                        <a:rPr lang="ko-KR" sz="2500" b="1" kern="1200" dirty="0" err="1">
                          <a:solidFill>
                            <a:schemeClr val="bg1"/>
                          </a:solidFill>
                        </a:rPr>
                        <a:t>티티명</a:t>
                      </a:r>
                      <a:endParaRPr lang="ko-KR" altLang="en-US" sz="2500" b="1" i="0" kern="1200" dirty="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defRPr/>
                      </a:pPr>
                      <a:r>
                        <a:rPr sz="2500" b="1" kern="1200" dirty="0" err="1">
                          <a:solidFill>
                            <a:schemeClr val="bg1"/>
                          </a:solidFill>
                        </a:rPr>
                        <a:t>포함</a:t>
                      </a:r>
                      <a:r>
                        <a:rPr lang="ko-KR" sz="2500" b="1" kern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sz="2500" b="1" kern="1200" dirty="0" err="1">
                          <a:solidFill>
                            <a:schemeClr val="bg1"/>
                          </a:solidFill>
                        </a:rPr>
                        <a:t>속성</a:t>
                      </a:r>
                      <a:endParaRPr lang="ko-KR" altLang="en-US" sz="2500" b="1" i="0" kern="1200" dirty="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>
                    <a:solidFill>
                      <a:srgbClr val="6182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0347">
                <a:tc>
                  <a:txBody>
                    <a:bodyPr/>
                    <a:lstStyle/>
                    <a:p>
                      <a:pPr marL="0" indent="0" algn="ctr" hangingPunct="1">
                        <a:defRPr/>
                      </a:pPr>
                      <a:r>
                        <a:rPr lang="en-US" sz="2500" kern="1200" dirty="0"/>
                        <a:t>1</a:t>
                      </a:r>
                      <a:endParaRPr lang="ko-KR" altLang="en-US" sz="2500" b="0" i="0" kern="1200" dirty="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 hangingPunct="1">
                        <a:defRPr/>
                      </a:pPr>
                      <a:r>
                        <a:rPr sz="2500" kern="1200" dirty="0" err="1"/>
                        <a:t>매물정보</a:t>
                      </a:r>
                      <a:endParaRPr lang="ko-KR" altLang="en-US" sz="2500" b="0" i="0" kern="1200" dirty="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 hangingPunct="1">
                        <a:defRPr/>
                      </a:pPr>
                      <a:r>
                        <a:rPr lang="ko-KR" altLang="en-US" sz="2500" b="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접수년도</a:t>
                      </a:r>
                      <a:r>
                        <a:rPr lang="en-US" altLang="ko-KR" sz="25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2500" b="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법정구코드</a:t>
                      </a:r>
                      <a:r>
                        <a:rPr lang="en-US" altLang="ko-KR" sz="25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2500" b="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법정구명</a:t>
                      </a:r>
                      <a:r>
                        <a:rPr lang="en-US" altLang="ko-KR" sz="25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2500" b="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법정동코드</a:t>
                      </a:r>
                      <a:r>
                        <a:rPr lang="en-US" altLang="ko-KR" sz="25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2500" b="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법정동명</a:t>
                      </a:r>
                      <a:r>
                        <a:rPr lang="en-US" altLang="ko-KR" sz="25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2500" b="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지번구분</a:t>
                      </a:r>
                      <a:r>
                        <a:rPr lang="en-US" altLang="ko-KR" sz="25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2500" b="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지번구분명</a:t>
                      </a:r>
                      <a:r>
                        <a:rPr lang="en-US" altLang="ko-KR" sz="25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2500" b="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본번</a:t>
                      </a:r>
                      <a:r>
                        <a:rPr lang="en-US" altLang="ko-KR" sz="25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2500" b="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부번</a:t>
                      </a:r>
                      <a:r>
                        <a:rPr lang="en-US" altLang="ko-KR" sz="25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25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건물명</a:t>
                      </a:r>
                      <a:r>
                        <a:rPr lang="en-US" altLang="ko-KR" sz="25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25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계약일</a:t>
                      </a:r>
                      <a:r>
                        <a:rPr lang="en-US" altLang="ko-KR" sz="25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25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매매가</a:t>
                      </a:r>
                      <a:r>
                        <a:rPr lang="en-US" altLang="ko-KR" sz="25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2500" b="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건물면적</a:t>
                      </a:r>
                      <a:r>
                        <a:rPr lang="en-US" altLang="ko-KR" sz="25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,</a:t>
                      </a:r>
                      <a:r>
                        <a:rPr lang="en-US" altLang="ko-KR" sz="2500" b="0" i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2500" b="0" i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토지면적</a:t>
                      </a:r>
                      <a:r>
                        <a:rPr lang="en-US" altLang="ko-KR" sz="2500" b="0" i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2500" b="0" i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층</a:t>
                      </a:r>
                      <a:r>
                        <a:rPr lang="en-US" altLang="ko-KR" sz="2500" b="0" i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2500" b="0" i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권리구분</a:t>
                      </a:r>
                      <a:r>
                        <a:rPr lang="en-US" altLang="ko-KR" sz="2500" b="0" i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2500" b="0" i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취소일</a:t>
                      </a:r>
                      <a:r>
                        <a:rPr lang="en-US" altLang="ko-KR" sz="2500" b="0" i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2500" b="0" i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건축년도</a:t>
                      </a:r>
                      <a:r>
                        <a:rPr lang="en-US" altLang="ko-KR" sz="2500" b="0" i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2500" b="0" i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건축용도</a:t>
                      </a:r>
                      <a:r>
                        <a:rPr lang="en-US" altLang="ko-KR" sz="2500" b="0" i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2500" b="0" i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신고구분</a:t>
                      </a:r>
                      <a:r>
                        <a:rPr lang="en-US" altLang="ko-KR" sz="2500" b="0" i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2500" b="0" i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공인중개사시군구명</a:t>
                      </a:r>
                      <a:endParaRPr lang="ko-KR" altLang="en-US" sz="2500" b="0" i="0" kern="1200" dirty="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4061">
                <a:tc>
                  <a:txBody>
                    <a:bodyPr/>
                    <a:lstStyle/>
                    <a:p>
                      <a:pPr marL="0" indent="0" algn="ctr" hangingPunct="1">
                        <a:defRPr/>
                      </a:pP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2500" b="0" i="0" kern="1200" dirty="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 hangingPunct="1">
                        <a:defRPr/>
                      </a:pPr>
                      <a:r>
                        <a:rPr lang="ko-KR" altLang="en-US" sz="2500" b="0" i="0" kern="1200" dirty="0" err="1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인구정보</a:t>
                      </a:r>
                      <a:endParaRPr lang="ko-KR" altLang="en-US" sz="2500" b="0" i="0" kern="1200" dirty="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 hangingPunct="1">
                        <a:defRPr/>
                      </a:pPr>
                      <a:r>
                        <a:rPr lang="ko-KR" altLang="en-US" sz="2500" b="0" i="0" kern="1200" dirty="0" err="1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법정동코드</a:t>
                      </a: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500" b="0" i="0" kern="1200" dirty="0" err="1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구이름</a:t>
                      </a: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500" b="0" i="0" kern="1200" dirty="0" err="1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구별인구수</a:t>
                      </a: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500" b="0" i="0" kern="1200" dirty="0" err="1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접수년도</a:t>
                      </a:r>
                      <a:endParaRPr lang="ko-KR" altLang="en-US" sz="2500" b="0" i="0" kern="1200" dirty="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4061">
                <a:tc>
                  <a:txBody>
                    <a:bodyPr/>
                    <a:lstStyle/>
                    <a:p>
                      <a:pPr marL="0" indent="0" algn="ctr" hangingPunct="1">
                        <a:defRPr/>
                      </a:pP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2500" b="0" i="0" kern="1200" dirty="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 hangingPunct="1">
                        <a:defRPr/>
                      </a:pPr>
                      <a:r>
                        <a:rPr lang="ko-KR" altLang="en-US" sz="2500" b="0" i="0" kern="1200" dirty="0" err="1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매매가등급</a:t>
                      </a:r>
                      <a:endParaRPr lang="ko-KR" altLang="en-US" sz="2500" b="0" i="0" kern="1200" dirty="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 hangingPunct="1">
                        <a:defRPr/>
                      </a:pPr>
                      <a:r>
                        <a:rPr lang="ko-KR" altLang="en-US" sz="2500" b="0" i="0" kern="1200" dirty="0" err="1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매매가등급</a:t>
                      </a: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500" b="0" i="0" kern="1200" dirty="0" err="1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최소금액</a:t>
                      </a: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최대금액</a:t>
                      </a:r>
                      <a:endParaRPr lang="ko-KR" altLang="en-US" sz="2500" b="0" i="0" kern="1200" dirty="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31457012"/>
                  </a:ext>
                </a:extLst>
              </a:tr>
              <a:tr h="954061">
                <a:tc>
                  <a:txBody>
                    <a:bodyPr/>
                    <a:lstStyle/>
                    <a:p>
                      <a:pPr marL="0" indent="0" algn="ctr" hangingPunct="1">
                        <a:defRPr/>
                      </a:pP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ko-KR" altLang="en-US" sz="2500" b="0" i="0" kern="1200" dirty="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 hangingPunct="1">
                        <a:defRPr/>
                      </a:pPr>
                      <a:r>
                        <a:rPr lang="ko-KR" altLang="en-US" sz="2500" b="0" i="0" kern="1200" dirty="0" err="1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면적등급</a:t>
                      </a:r>
                      <a:endParaRPr lang="ko-KR" altLang="en-US" sz="2500" b="0" i="0" kern="1200" dirty="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 hangingPunct="1">
                        <a:defRPr/>
                      </a:pPr>
                      <a:r>
                        <a:rPr lang="ko-KR" altLang="en-US" sz="2500" b="0" i="0" kern="1200" dirty="0" err="1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면적등급</a:t>
                      </a: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500" b="0" i="0" kern="1200" dirty="0" err="1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최소면적</a:t>
                      </a: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500" b="0" i="0" kern="1200" dirty="0" err="1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최대면적</a:t>
                      </a:r>
                      <a:endParaRPr lang="ko-KR" altLang="en-US" sz="2500" b="0" i="0" kern="1200" dirty="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16256918"/>
                  </a:ext>
                </a:extLst>
              </a:tr>
            </a:tbl>
          </a:graphicData>
        </a:graphic>
      </p:graphicFrame>
      <p:sp>
        <p:nvSpPr>
          <p:cNvPr id="13" name="타원 12"/>
          <p:cNvSpPr/>
          <p:nvPr/>
        </p:nvSpPr>
        <p:spPr>
          <a:xfrm>
            <a:off x="15496031" y="266700"/>
            <a:ext cx="2242075" cy="209791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수정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완료</a:t>
            </a:r>
            <a:endParaRPr lang="ko-KR" alt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6" cy="9152381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24" name="Object 11"/>
          <p:cNvSpPr txBox="1"/>
          <p:nvPr/>
        </p:nvSpPr>
        <p:spPr>
          <a:xfrm>
            <a:off x="1172488" y="1885711"/>
            <a:ext cx="8305800" cy="6155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3400" b="1" kern="0" spc="10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개발 환경</a:t>
            </a:r>
            <a:endParaRPr lang="ko-KR" altLang="en-US" sz="3400" b="1" kern="0" spc="100">
              <a:solidFill>
                <a:srgbClr val="1B1760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31</a:t>
            </a:fld>
            <a:endParaRPr lang="en-US">
              <a:latin typeface="나눔고딕 ExtraBold"/>
              <a:ea typeface="나눔고딕 ExtraBold"/>
            </a:endParaRPr>
          </a:p>
        </p:txBody>
      </p:sp>
      <p:grpSp>
        <p:nvGrpSpPr>
          <p:cNvPr id="1049" name="그룹 1003"/>
          <p:cNvGrpSpPr/>
          <p:nvPr/>
        </p:nvGrpSpPr>
        <p:grpSpPr>
          <a:xfrm>
            <a:off x="914401" y="497302"/>
            <a:ext cx="4953000" cy="988598"/>
            <a:chOff x="13594422" y="421102"/>
            <a:chExt cx="2826656" cy="1503992"/>
          </a:xfrm>
        </p:grpSpPr>
        <p:pic>
          <p:nvPicPr>
            <p:cNvPr id="1050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sp>
        <p:nvSpPr>
          <p:cNvPr id="1051" name="Object 11"/>
          <p:cNvSpPr txBox="1"/>
          <p:nvPr/>
        </p:nvSpPr>
        <p:spPr>
          <a:xfrm>
            <a:off x="1066800" y="571500"/>
            <a:ext cx="4554415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3.</a:t>
            </a:r>
            <a:r>
              <a:rPr lang="ko-KR" altLang="en-US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서비스 기획 및 설계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431589"/>
              </p:ext>
            </p:extLst>
          </p:nvPr>
        </p:nvGraphicFramePr>
        <p:xfrm>
          <a:off x="3039388" y="7829551"/>
          <a:ext cx="12192000" cy="15049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264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3000" b="1" dirty="0">
                          <a:solidFill>
                            <a:schemeClr val="bg1"/>
                          </a:solidFill>
                          <a:latin typeface="D2Coding"/>
                          <a:ea typeface="D2Coding"/>
                        </a:rPr>
                        <a:t>형상관리</a:t>
                      </a:r>
                    </a:p>
                  </a:txBody>
                  <a:tcPr anchor="ctr">
                    <a:solidFill>
                      <a:srgbClr val="6182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23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3000" dirty="0">
                          <a:latin typeface="D2Coding"/>
                          <a:ea typeface="D2Coding"/>
                        </a:rPr>
                        <a:t>GITHUB</a:t>
                      </a:r>
                      <a:endParaRPr lang="ko-KR" altLang="en-US" sz="3000" dirty="0">
                        <a:latin typeface="D2Coding"/>
                        <a:ea typeface="D2Coding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253440"/>
              </p:ext>
            </p:extLst>
          </p:nvPr>
        </p:nvGraphicFramePr>
        <p:xfrm>
          <a:off x="3039388" y="2836054"/>
          <a:ext cx="3579126" cy="47725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791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473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3000" b="1" dirty="0">
                          <a:solidFill>
                            <a:schemeClr val="bg1"/>
                          </a:solidFill>
                          <a:latin typeface="D2Coding"/>
                          <a:ea typeface="D2Coding"/>
                        </a:rPr>
                        <a:t>FRONT</a:t>
                      </a:r>
                      <a:r>
                        <a:rPr lang="en-US" altLang="ko-KR" sz="3000" b="1" baseline="0" dirty="0">
                          <a:solidFill>
                            <a:schemeClr val="bg1"/>
                          </a:solidFill>
                          <a:latin typeface="D2Coding"/>
                          <a:ea typeface="D2Coding"/>
                        </a:rPr>
                        <a:t> - END</a:t>
                      </a:r>
                      <a:endParaRPr lang="ko-KR" altLang="en-US" sz="3000" b="1" dirty="0">
                        <a:solidFill>
                          <a:schemeClr val="bg1"/>
                        </a:solidFill>
                        <a:latin typeface="D2Coding"/>
                        <a:ea typeface="D2Coding"/>
                      </a:endParaRPr>
                    </a:p>
                  </a:txBody>
                  <a:tcPr anchor="ctr">
                    <a:solidFill>
                      <a:srgbClr val="6182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7783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3000" dirty="0">
                          <a:latin typeface="D2Coding"/>
                          <a:ea typeface="D2Coding"/>
                        </a:rPr>
                        <a:t>KAKAO</a:t>
                      </a:r>
                      <a:r>
                        <a:rPr lang="en-US" altLang="ko-KR" sz="3000" baseline="0" dirty="0">
                          <a:latin typeface="D2Coding"/>
                          <a:ea typeface="D2Coding"/>
                        </a:rPr>
                        <a:t> I </a:t>
                      </a:r>
                      <a:r>
                        <a:rPr lang="en-US" altLang="ko-KR" sz="3000" baseline="0" dirty="0" err="1">
                          <a:latin typeface="D2Coding"/>
                          <a:ea typeface="D2Coding"/>
                        </a:rPr>
                        <a:t>OpenBuilder</a:t>
                      </a:r>
                      <a:endParaRPr lang="en-US" altLang="ko-KR" sz="3000" baseline="0" dirty="0">
                        <a:latin typeface="D2Coding"/>
                        <a:ea typeface="D2Coding"/>
                      </a:endParaRPr>
                    </a:p>
                    <a:p>
                      <a:pPr lvl="0" algn="ctr" latinLnBrk="1">
                        <a:defRPr/>
                      </a:pPr>
                      <a:endParaRPr lang="en-US" altLang="ko-KR" sz="3000" baseline="0" dirty="0">
                        <a:latin typeface="D2Coding"/>
                        <a:ea typeface="D2Coding"/>
                      </a:endParaRPr>
                    </a:p>
                    <a:p>
                      <a:pPr lvl="0" algn="ctr" latinLnBrk="1">
                        <a:defRPr/>
                      </a:pPr>
                      <a:r>
                        <a:rPr lang="en-US" altLang="ko-KR" sz="3000" baseline="0" dirty="0" smtClean="0">
                          <a:latin typeface="D2Coding"/>
                          <a:ea typeface="D2Coding"/>
                        </a:rPr>
                        <a:t>HTML</a:t>
                      </a:r>
                    </a:p>
                    <a:p>
                      <a:pPr lvl="0" algn="ctr" latinLnBrk="1">
                        <a:defRPr/>
                      </a:pPr>
                      <a:endParaRPr lang="en-US" altLang="ko-KR" sz="3000" baseline="0" dirty="0" smtClean="0">
                        <a:latin typeface="D2Coding"/>
                        <a:ea typeface="D2Coding"/>
                      </a:endParaRPr>
                    </a:p>
                    <a:p>
                      <a:pPr lvl="0" algn="ctr" latinLnBrk="1">
                        <a:defRPr/>
                      </a:pPr>
                      <a:r>
                        <a:rPr lang="en-US" altLang="ko-KR" sz="3000" baseline="0" dirty="0" smtClean="0">
                          <a:latin typeface="D2Coding"/>
                          <a:ea typeface="D2Coding"/>
                        </a:rPr>
                        <a:t>PYTHON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129260"/>
              </p:ext>
            </p:extLst>
          </p:nvPr>
        </p:nvGraphicFramePr>
        <p:xfrm>
          <a:off x="7368610" y="2836054"/>
          <a:ext cx="3579126" cy="47725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791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473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3000" b="1" dirty="0">
                          <a:solidFill>
                            <a:schemeClr val="bg1"/>
                          </a:solidFill>
                          <a:latin typeface="D2Coding"/>
                          <a:ea typeface="D2Coding"/>
                        </a:rPr>
                        <a:t>BACK - END</a:t>
                      </a:r>
                      <a:endParaRPr lang="ko-KR" altLang="en-US" sz="3000" b="1" dirty="0">
                        <a:solidFill>
                          <a:schemeClr val="bg1"/>
                        </a:solidFill>
                        <a:latin typeface="D2Coding"/>
                        <a:ea typeface="D2Coding"/>
                      </a:endParaRPr>
                    </a:p>
                  </a:txBody>
                  <a:tcPr anchor="ctr">
                    <a:solidFill>
                      <a:srgbClr val="6182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778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3000" dirty="0">
                          <a:latin typeface="D2Coding"/>
                          <a:ea typeface="D2Coding"/>
                        </a:rPr>
                        <a:t>ORACLE</a:t>
                      </a:r>
                    </a:p>
                    <a:p>
                      <a:pPr algn="ctr" latinLnBrk="1">
                        <a:defRPr/>
                      </a:pPr>
                      <a:endParaRPr lang="en-US" altLang="ko-KR" sz="3000" dirty="0" smtClean="0">
                        <a:latin typeface="D2Coding"/>
                        <a:ea typeface="D2Coding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3000" dirty="0" smtClean="0">
                          <a:latin typeface="D2Coding"/>
                          <a:ea typeface="D2Coding"/>
                        </a:rPr>
                        <a:t>Django</a:t>
                      </a:r>
                    </a:p>
                    <a:p>
                      <a:pPr algn="ctr" latinLnBrk="1">
                        <a:defRPr/>
                      </a:pPr>
                      <a:endParaRPr lang="en-US" altLang="ko-KR" sz="3000" dirty="0">
                        <a:latin typeface="D2Coding"/>
                        <a:ea typeface="D2Coding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3000" dirty="0" smtClean="0">
                          <a:latin typeface="D2Coding"/>
                          <a:ea typeface="D2Coding"/>
                        </a:rPr>
                        <a:t>SPRING</a:t>
                      </a:r>
                    </a:p>
                    <a:p>
                      <a:pPr algn="ctr" latinLnBrk="1">
                        <a:defRPr/>
                      </a:pPr>
                      <a:endParaRPr lang="en-US" altLang="ko-KR" sz="3000" dirty="0" smtClean="0">
                        <a:latin typeface="D2Coding"/>
                        <a:ea typeface="D2Coding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3000" dirty="0" smtClean="0">
                          <a:latin typeface="D2Coding"/>
                          <a:ea typeface="D2Coding"/>
                        </a:rPr>
                        <a:t>PYTHON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065772"/>
              </p:ext>
            </p:extLst>
          </p:nvPr>
        </p:nvGraphicFramePr>
        <p:xfrm>
          <a:off x="11659732" y="2836054"/>
          <a:ext cx="3579126" cy="46587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791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816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3000" b="1" dirty="0">
                          <a:solidFill>
                            <a:schemeClr val="bg1"/>
                          </a:solidFill>
                          <a:latin typeface="D2Coding"/>
                          <a:ea typeface="D2Coding"/>
                        </a:rPr>
                        <a:t>DATA</a:t>
                      </a:r>
                      <a:r>
                        <a:rPr lang="en-US" altLang="ko-KR" sz="3000" b="1" baseline="0" dirty="0">
                          <a:solidFill>
                            <a:schemeClr val="bg1"/>
                          </a:solidFill>
                          <a:latin typeface="D2Coding"/>
                          <a:ea typeface="D2Coding"/>
                        </a:rPr>
                        <a:t> </a:t>
                      </a:r>
                      <a:r>
                        <a:rPr lang="en-US" altLang="ko-KR" sz="3000" b="1" baseline="0" dirty="0" smtClean="0">
                          <a:solidFill>
                            <a:schemeClr val="bg1"/>
                          </a:solidFill>
                          <a:latin typeface="D2Coding"/>
                          <a:ea typeface="D2Coding"/>
                        </a:rPr>
                        <a:t>ANALYSIS</a:t>
                      </a:r>
                      <a:endParaRPr lang="ko-KR" altLang="en-US" sz="3000" b="1" dirty="0">
                        <a:solidFill>
                          <a:schemeClr val="bg1"/>
                        </a:solidFill>
                        <a:latin typeface="D2Coding"/>
                        <a:ea typeface="D2Coding"/>
                      </a:endParaRPr>
                    </a:p>
                  </a:txBody>
                  <a:tcPr anchor="ctr">
                    <a:solidFill>
                      <a:srgbClr val="6182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053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3000" dirty="0" smtClean="0">
                          <a:latin typeface="D2Coding"/>
                          <a:ea typeface="D2Coding"/>
                        </a:rPr>
                        <a:t>Django</a:t>
                      </a:r>
                    </a:p>
                    <a:p>
                      <a:pPr algn="ctr" latinLnBrk="1">
                        <a:defRPr/>
                      </a:pPr>
                      <a:endParaRPr lang="en-US" altLang="ko-KR" sz="3000" dirty="0" smtClean="0">
                        <a:latin typeface="D2Coding"/>
                        <a:ea typeface="D2Coding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3000" dirty="0" smtClean="0">
                          <a:latin typeface="D2Coding"/>
                          <a:ea typeface="D2Coding"/>
                        </a:rPr>
                        <a:t>PYTHON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40" y="5142865"/>
            <a:ext cx="18300700" cy="5172710"/>
            <a:chOff x="-15240" y="5142865"/>
            <a:chExt cx="18300700" cy="51727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5240" y="5142865"/>
              <a:ext cx="18300700" cy="51727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570" y="566420"/>
            <a:ext cx="17038320" cy="9152255"/>
            <a:chOff x="623570" y="566420"/>
            <a:chExt cx="17038320" cy="91522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570" y="566420"/>
              <a:ext cx="17038956" cy="9152890"/>
            </a:xfrm>
            <a:prstGeom prst="rect">
              <a:avLst/>
            </a:prstGeom>
            <a:noFill/>
          </p:spPr>
        </p:pic>
      </p:grpSp>
      <p:sp>
        <p:nvSpPr>
          <p:cNvPr id="1024" name="Object 11"/>
          <p:cNvSpPr txBox="1"/>
          <p:nvPr/>
        </p:nvSpPr>
        <p:spPr>
          <a:xfrm>
            <a:off x="1143000" y="1937147"/>
            <a:ext cx="12115800" cy="615553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3400" b="1" spc="100" dirty="0" smtClean="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APT.</a:t>
            </a:r>
            <a:r>
              <a:rPr lang="ko-KR" altLang="en-US" sz="3400" b="1" spc="100" dirty="0" smtClean="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집</a:t>
            </a:r>
            <a:r>
              <a:rPr lang="en-US" altLang="ko-KR" sz="3400" b="1" spc="100" dirty="0" smtClean="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PT</a:t>
            </a:r>
            <a:r>
              <a:rPr lang="ko-KR" altLang="en-US" sz="3400" b="1" spc="100" dirty="0" smtClean="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개발 결과</a:t>
            </a:r>
            <a:r>
              <a:rPr lang="en-US" altLang="ko-KR" sz="3400" b="1" spc="100" dirty="0" smtClean="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(#/#) – </a:t>
            </a:r>
            <a:r>
              <a:rPr lang="ko-KR" altLang="en-US" sz="3400" b="1" spc="100" dirty="0" smtClean="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아파트 최근 </a:t>
            </a:r>
            <a:r>
              <a:rPr lang="ko-KR" altLang="en-US" sz="3400" b="1" spc="100" dirty="0" err="1" smtClean="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실거래가</a:t>
            </a:r>
            <a:r>
              <a:rPr lang="ko-KR" altLang="en-US" sz="3400" b="1" spc="100" dirty="0" smtClean="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조회</a:t>
            </a:r>
            <a:endParaRPr lang="ko-KR" altLang="en-US" sz="3400" b="1" dirty="0">
              <a:solidFill>
                <a:srgbClr val="1B1760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6002000" y="9731375"/>
            <a:ext cx="2134235" cy="365760"/>
          </a:xfrm>
        </p:spPr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32</a:t>
            </a:fld>
            <a:endParaRPr lang="en-US">
              <a:latin typeface="나눔고딕 ExtraBold"/>
              <a:ea typeface="나눔고딕 ExtraBold"/>
            </a:endParaRPr>
          </a:p>
        </p:txBody>
      </p:sp>
      <p:grpSp>
        <p:nvGrpSpPr>
          <p:cNvPr id="1049" name="그룹 1003"/>
          <p:cNvGrpSpPr/>
          <p:nvPr/>
        </p:nvGrpSpPr>
        <p:grpSpPr>
          <a:xfrm>
            <a:off x="914400" y="497205"/>
            <a:ext cx="4953000" cy="988695"/>
            <a:chOff x="914400" y="497205"/>
            <a:chExt cx="4953000" cy="988695"/>
          </a:xfrm>
        </p:grpSpPr>
        <p:pic>
          <p:nvPicPr>
            <p:cNvPr id="1050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14400" y="497205"/>
              <a:ext cx="4953000" cy="988695"/>
            </a:xfrm>
            <a:prstGeom prst="rect">
              <a:avLst/>
            </a:prstGeom>
          </p:spPr>
        </p:pic>
      </p:grpSp>
      <p:sp>
        <p:nvSpPr>
          <p:cNvPr id="1051" name="Object 11"/>
          <p:cNvSpPr txBox="1"/>
          <p:nvPr/>
        </p:nvSpPr>
        <p:spPr>
          <a:xfrm>
            <a:off x="990600" y="571500"/>
            <a:ext cx="47244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 dirty="0" smtClean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4. </a:t>
            </a:r>
            <a:r>
              <a:rPr lang="ko-KR" altLang="en-US" sz="3200" b="1" kern="0" spc="100" dirty="0" smtClean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서비스 개발</a:t>
            </a:r>
            <a:endParaRPr lang="ko-KR" altLang="en-US" sz="3200" b="1" kern="0" spc="100" dirty="0">
              <a:solidFill>
                <a:srgbClr val="FFFFFF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674" y="3430872"/>
            <a:ext cx="4668900" cy="527791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600" y="3430872"/>
            <a:ext cx="5189420" cy="5294028"/>
          </a:xfrm>
          <a:prstGeom prst="rect">
            <a:avLst/>
          </a:prstGeom>
        </p:spPr>
      </p:pic>
      <p:sp>
        <p:nvSpPr>
          <p:cNvPr id="15" name="타원 126"/>
          <p:cNvSpPr/>
          <p:nvPr/>
        </p:nvSpPr>
        <p:spPr>
          <a:xfrm>
            <a:off x="6309004" y="3205619"/>
            <a:ext cx="457200" cy="457200"/>
          </a:xfrm>
          <a:prstGeom prst="ellipse">
            <a:avLst/>
          </a:prstGeom>
          <a:solidFill>
            <a:srgbClr val="FF5050"/>
          </a:solidFill>
          <a:ln w="57150">
            <a:solidFill>
              <a:srgbClr val="948A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000" b="0" i="0" u="none" strike="noStrike" kern="1200" cap="none" spc="0" normalizeH="0" baseline="0" dirty="0">
                <a:solidFill>
                  <a:srgbClr val="BCE7FA">
                    <a:lumMod val="90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2</a:t>
            </a:r>
          </a:p>
        </p:txBody>
      </p:sp>
      <p:cxnSp>
        <p:nvCxnSpPr>
          <p:cNvPr id="16" name="꺾인 연결선 15"/>
          <p:cNvCxnSpPr>
            <a:stCxn id="2" idx="3"/>
            <a:endCxn id="15" idx="2"/>
          </p:cNvCxnSpPr>
          <p:nvPr/>
        </p:nvCxnSpPr>
        <p:spPr>
          <a:xfrm flipV="1">
            <a:off x="5474424" y="3434219"/>
            <a:ext cx="834580" cy="3919081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435824" y="7048500"/>
            <a:ext cx="4038600" cy="609600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6"/>
          <p:cNvSpPr/>
          <p:nvPr/>
        </p:nvSpPr>
        <p:spPr>
          <a:xfrm>
            <a:off x="1213281" y="6892707"/>
            <a:ext cx="457200" cy="457200"/>
          </a:xfrm>
          <a:prstGeom prst="ellipse">
            <a:avLst/>
          </a:prstGeom>
          <a:solidFill>
            <a:srgbClr val="FF5050"/>
          </a:solidFill>
          <a:ln w="57150">
            <a:solidFill>
              <a:srgbClr val="948A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000" b="0" i="0" u="none" strike="noStrike" kern="1200" cap="none" spc="0" normalizeH="0" baseline="0" dirty="0">
                <a:solidFill>
                  <a:srgbClr val="BCE7FA">
                    <a:lumMod val="90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1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63400" y="3430872"/>
            <a:ext cx="5100804" cy="5277915"/>
          </a:xfrm>
          <a:prstGeom prst="rect">
            <a:avLst/>
          </a:prstGeom>
        </p:spPr>
      </p:pic>
      <p:sp>
        <p:nvSpPr>
          <p:cNvPr id="24" name="타원 126"/>
          <p:cNvSpPr/>
          <p:nvPr/>
        </p:nvSpPr>
        <p:spPr>
          <a:xfrm>
            <a:off x="11924230" y="4132342"/>
            <a:ext cx="457200" cy="457200"/>
          </a:xfrm>
          <a:prstGeom prst="ellipse">
            <a:avLst/>
          </a:prstGeom>
          <a:solidFill>
            <a:srgbClr val="FF5050"/>
          </a:solidFill>
          <a:ln w="57150">
            <a:solidFill>
              <a:srgbClr val="948A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000" b="0" i="0" u="none" strike="noStrike" kern="1200" cap="none" spc="0" normalizeH="0" baseline="0" dirty="0" smtClean="0">
                <a:solidFill>
                  <a:srgbClr val="BCE7FA">
                    <a:lumMod val="90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4</a:t>
            </a:r>
            <a:endParaRPr kumimoji="0" lang="en-US" altLang="ko-KR" sz="3000" b="0" i="0" u="none" strike="noStrike" kern="1200" cap="none" spc="0" normalizeH="0" baseline="0" dirty="0">
              <a:solidFill>
                <a:srgbClr val="BCE7FA">
                  <a:lumMod val="90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5544800" y="-134768"/>
            <a:ext cx="2242075" cy="20979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수정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필요</a:t>
            </a:r>
            <a:endParaRPr lang="ko-KR" altLang="en-US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12801600" y="2117019"/>
            <a:ext cx="5943600" cy="4770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2500" dirty="0" smtClean="0"/>
              <a:t>해당 페이지 참고하여 개발 결과 작성</a:t>
            </a:r>
            <a:endParaRPr lang="en-US" altLang="ko-KR" sz="2500" dirty="0"/>
          </a:p>
        </p:txBody>
      </p:sp>
      <p:sp>
        <p:nvSpPr>
          <p:cNvPr id="23" name="직사각형 22"/>
          <p:cNvSpPr/>
          <p:nvPr/>
        </p:nvSpPr>
        <p:spPr>
          <a:xfrm>
            <a:off x="15697200" y="3304506"/>
            <a:ext cx="1790700" cy="889131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999889" y="3117340"/>
            <a:ext cx="1352899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r>
              <a:rPr lang="ko-KR" altLang="en-US" sz="1600" b="1" i="1" dirty="0" err="1" smtClean="0">
                <a:solidFill>
                  <a:schemeClr val="accent1"/>
                </a:solidFill>
              </a:rPr>
              <a:t>지역구명</a:t>
            </a:r>
            <a:r>
              <a:rPr lang="ko-KR" altLang="en-US" sz="1600" b="1" i="1" dirty="0" smtClean="0">
                <a:solidFill>
                  <a:schemeClr val="accent1"/>
                </a:solidFill>
              </a:rPr>
              <a:t> 입력</a:t>
            </a:r>
            <a:endParaRPr lang="ko-KR" altLang="en-US" sz="1600" b="1" i="1" dirty="0">
              <a:solidFill>
                <a:schemeClr val="accent1"/>
              </a:solidFill>
            </a:endParaRPr>
          </a:p>
        </p:txBody>
      </p:sp>
      <p:sp>
        <p:nvSpPr>
          <p:cNvPr id="22" name="타원 126"/>
          <p:cNvSpPr/>
          <p:nvPr/>
        </p:nvSpPr>
        <p:spPr>
          <a:xfrm>
            <a:off x="15468600" y="3086100"/>
            <a:ext cx="457200" cy="457200"/>
          </a:xfrm>
          <a:prstGeom prst="ellipse">
            <a:avLst/>
          </a:prstGeom>
          <a:solidFill>
            <a:srgbClr val="FF5050"/>
          </a:solidFill>
          <a:ln w="57150">
            <a:solidFill>
              <a:srgbClr val="948A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000" b="0" i="0" u="none" strike="noStrike" kern="1200" cap="none" spc="0" normalizeH="0" baseline="0" dirty="0" smtClean="0">
                <a:solidFill>
                  <a:srgbClr val="BCE7FA">
                    <a:lumMod val="90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3</a:t>
            </a:r>
            <a:endParaRPr kumimoji="0" lang="en-US" altLang="ko-KR" sz="3000" b="0" i="0" u="none" strike="noStrike" kern="1200" cap="none" spc="0" normalizeH="0" baseline="0" dirty="0">
              <a:solidFill>
                <a:srgbClr val="BCE7FA">
                  <a:lumMod val="90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710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40" y="5142865"/>
            <a:ext cx="18300700" cy="5172710"/>
            <a:chOff x="-15240" y="5142865"/>
            <a:chExt cx="18300700" cy="51727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5240" y="5142865"/>
              <a:ext cx="18300700" cy="51727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570" y="566420"/>
            <a:ext cx="17038320" cy="9152255"/>
            <a:chOff x="623570" y="566420"/>
            <a:chExt cx="17038320" cy="91522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570" y="566420"/>
              <a:ext cx="17038956" cy="9152890"/>
            </a:xfrm>
            <a:prstGeom prst="rect">
              <a:avLst/>
            </a:prstGeom>
            <a:noFill/>
          </p:spPr>
        </p:pic>
      </p:grp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6002000" y="9731375"/>
            <a:ext cx="2134235" cy="365760"/>
          </a:xfrm>
        </p:spPr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33</a:t>
            </a:fld>
            <a:endParaRPr lang="en-US">
              <a:latin typeface="나눔고딕 ExtraBold"/>
              <a:ea typeface="나눔고딕 ExtraBold"/>
            </a:endParaRPr>
          </a:p>
        </p:txBody>
      </p:sp>
      <p:grpSp>
        <p:nvGrpSpPr>
          <p:cNvPr id="1049" name="그룹 1003"/>
          <p:cNvGrpSpPr/>
          <p:nvPr/>
        </p:nvGrpSpPr>
        <p:grpSpPr>
          <a:xfrm>
            <a:off x="914400" y="497205"/>
            <a:ext cx="4953000" cy="988695"/>
            <a:chOff x="914400" y="497205"/>
            <a:chExt cx="4953000" cy="988695"/>
          </a:xfrm>
        </p:grpSpPr>
        <p:pic>
          <p:nvPicPr>
            <p:cNvPr id="1050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14400" y="497205"/>
              <a:ext cx="4953000" cy="988695"/>
            </a:xfrm>
            <a:prstGeom prst="rect">
              <a:avLst/>
            </a:prstGeom>
          </p:spPr>
        </p:pic>
      </p:grpSp>
      <p:sp>
        <p:nvSpPr>
          <p:cNvPr id="1051" name="Object 11"/>
          <p:cNvSpPr txBox="1"/>
          <p:nvPr/>
        </p:nvSpPr>
        <p:spPr>
          <a:xfrm>
            <a:off x="990600" y="571500"/>
            <a:ext cx="47244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 dirty="0" smtClean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4. </a:t>
            </a:r>
            <a:r>
              <a:rPr lang="ko-KR" altLang="en-US" sz="3200" b="1" kern="0" spc="100" dirty="0" smtClean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서비스 개발</a:t>
            </a:r>
            <a:endParaRPr lang="ko-KR" altLang="en-US" sz="3200" b="1" kern="0" spc="100" dirty="0">
              <a:solidFill>
                <a:srgbClr val="FFFFFF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7028" y="3809698"/>
            <a:ext cx="3764564" cy="492424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4144" y="4004730"/>
            <a:ext cx="3503972" cy="453417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3835" y="3809698"/>
            <a:ext cx="3676865" cy="450529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32884" y="2933700"/>
            <a:ext cx="4400760" cy="5487024"/>
          </a:xfrm>
          <a:prstGeom prst="rect">
            <a:avLst/>
          </a:prstGeom>
        </p:spPr>
      </p:pic>
      <p:sp>
        <p:nvSpPr>
          <p:cNvPr id="33" name="Object 11"/>
          <p:cNvSpPr txBox="1"/>
          <p:nvPr/>
        </p:nvSpPr>
        <p:spPr>
          <a:xfrm>
            <a:off x="1143000" y="1937147"/>
            <a:ext cx="12115800" cy="615553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3400" b="1" spc="100" dirty="0" smtClean="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APT.</a:t>
            </a:r>
            <a:r>
              <a:rPr lang="ko-KR" altLang="en-US" sz="3400" b="1" spc="100" dirty="0" smtClean="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집</a:t>
            </a:r>
            <a:r>
              <a:rPr lang="en-US" altLang="ko-KR" sz="3400" b="1" spc="100" dirty="0" smtClean="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PT</a:t>
            </a:r>
            <a:r>
              <a:rPr lang="ko-KR" altLang="en-US" sz="3400" b="1" spc="100" dirty="0" smtClean="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개발 결과</a:t>
            </a:r>
            <a:r>
              <a:rPr lang="en-US" altLang="ko-KR" sz="3400" b="1" spc="100" dirty="0" smtClean="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(#/#) – </a:t>
            </a:r>
            <a:r>
              <a:rPr lang="ko-KR" altLang="en-US" sz="3400" b="1" spc="100" dirty="0" smtClean="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지역구별 비교분석정보 조회</a:t>
            </a:r>
            <a:endParaRPr lang="ko-KR" altLang="en-US" sz="3400" b="1" dirty="0">
              <a:solidFill>
                <a:srgbClr val="1B1760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5544800" y="-134768"/>
            <a:ext cx="2242075" cy="20979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수정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필요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8358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40" y="5142865"/>
            <a:ext cx="18300700" cy="5172710"/>
            <a:chOff x="-15240" y="5142865"/>
            <a:chExt cx="18300700" cy="51727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5240" y="5142865"/>
              <a:ext cx="18300700" cy="51727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570" y="566420"/>
            <a:ext cx="17038320" cy="9152255"/>
            <a:chOff x="623570" y="566420"/>
            <a:chExt cx="17038320" cy="91522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570" y="566420"/>
              <a:ext cx="17038956" cy="9152890"/>
            </a:xfrm>
            <a:prstGeom prst="rect">
              <a:avLst/>
            </a:prstGeom>
            <a:noFill/>
          </p:spPr>
        </p:pic>
      </p:grpSp>
      <p:sp>
        <p:nvSpPr>
          <p:cNvPr id="1024" name="Object 11"/>
          <p:cNvSpPr txBox="1"/>
          <p:nvPr/>
        </p:nvSpPr>
        <p:spPr>
          <a:xfrm>
            <a:off x="1143000" y="1785620"/>
            <a:ext cx="8306435" cy="61468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sz="3400" b="1" spc="100" dirty="0" smtClean="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시연 영상</a:t>
            </a:r>
            <a:endParaRPr lang="ko-KR" altLang="en-US" sz="3400" b="1" dirty="0">
              <a:solidFill>
                <a:srgbClr val="1B1760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6002000" y="9731375"/>
            <a:ext cx="2134235" cy="365760"/>
          </a:xfrm>
        </p:spPr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34</a:t>
            </a:fld>
            <a:endParaRPr lang="en-US">
              <a:latin typeface="나눔고딕 ExtraBold"/>
              <a:ea typeface="나눔고딕 ExtraBold"/>
            </a:endParaRPr>
          </a:p>
        </p:txBody>
      </p:sp>
      <p:grpSp>
        <p:nvGrpSpPr>
          <p:cNvPr id="1049" name="그룹 1003"/>
          <p:cNvGrpSpPr/>
          <p:nvPr/>
        </p:nvGrpSpPr>
        <p:grpSpPr>
          <a:xfrm>
            <a:off x="914400" y="497205"/>
            <a:ext cx="4953000" cy="988695"/>
            <a:chOff x="914400" y="497205"/>
            <a:chExt cx="4953000" cy="988695"/>
          </a:xfrm>
        </p:grpSpPr>
        <p:pic>
          <p:nvPicPr>
            <p:cNvPr id="1050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14400" y="497205"/>
              <a:ext cx="4953000" cy="988695"/>
            </a:xfrm>
            <a:prstGeom prst="rect">
              <a:avLst/>
            </a:prstGeom>
          </p:spPr>
        </p:pic>
      </p:grpSp>
      <p:sp>
        <p:nvSpPr>
          <p:cNvPr id="1051" name="Object 11"/>
          <p:cNvSpPr txBox="1"/>
          <p:nvPr/>
        </p:nvSpPr>
        <p:spPr>
          <a:xfrm>
            <a:off x="990600" y="571500"/>
            <a:ext cx="47244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 dirty="0" smtClean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4. </a:t>
            </a:r>
            <a:r>
              <a:rPr lang="ko-KR" altLang="en-US" sz="3200" b="1" kern="0" spc="100" dirty="0" smtClean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서비스 개발</a:t>
            </a:r>
            <a:endParaRPr lang="ko-KR" altLang="en-US" sz="3200" b="1" kern="0" spc="100" dirty="0">
              <a:solidFill>
                <a:srgbClr val="FFFFFF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</p:spTree>
    <p:extLst>
      <p:ext uri="{BB962C8B-B14F-4D97-AF65-F5344CB8AC3E}">
        <p14:creationId xmlns:p14="http://schemas.microsoft.com/office/powerpoint/2010/main" val="352127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40" y="5142865"/>
            <a:ext cx="18300700" cy="5172710"/>
            <a:chOff x="-15240" y="5142865"/>
            <a:chExt cx="18300700" cy="51727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5240" y="5142865"/>
              <a:ext cx="18300700" cy="51727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570" y="566420"/>
            <a:ext cx="17038320" cy="9152255"/>
            <a:chOff x="623570" y="566420"/>
            <a:chExt cx="17038320" cy="91522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570" y="566420"/>
              <a:ext cx="17038956" cy="9152890"/>
            </a:xfrm>
            <a:prstGeom prst="rect">
              <a:avLst/>
            </a:prstGeom>
            <a:noFill/>
          </p:spPr>
        </p:pic>
      </p:grpSp>
      <p:sp>
        <p:nvSpPr>
          <p:cNvPr id="1024" name="Object 11"/>
          <p:cNvSpPr txBox="1"/>
          <p:nvPr/>
        </p:nvSpPr>
        <p:spPr>
          <a:xfrm>
            <a:off x="1143000" y="1785620"/>
            <a:ext cx="8306435" cy="61468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sz="3400" b="1" spc="100" dirty="0" smtClean="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코드 리뷰</a:t>
            </a:r>
            <a:r>
              <a:rPr lang="en-US" altLang="ko-KR" sz="3400" b="1" spc="100" dirty="0" smtClean="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&amp;</a:t>
            </a:r>
            <a:r>
              <a:rPr lang="ko-KR" altLang="en-US" sz="3400" b="1" spc="100" dirty="0" smtClean="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시행착오</a:t>
            </a:r>
            <a:endParaRPr lang="ko-KR" altLang="en-US" sz="3400" b="1" dirty="0">
              <a:solidFill>
                <a:srgbClr val="1B1760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6002000" y="9731375"/>
            <a:ext cx="2134235" cy="365760"/>
          </a:xfrm>
        </p:spPr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35</a:t>
            </a:fld>
            <a:endParaRPr lang="en-US">
              <a:latin typeface="나눔고딕 ExtraBold"/>
              <a:ea typeface="나눔고딕 ExtraBold"/>
            </a:endParaRPr>
          </a:p>
        </p:txBody>
      </p:sp>
      <p:grpSp>
        <p:nvGrpSpPr>
          <p:cNvPr id="1049" name="그룹 1003"/>
          <p:cNvGrpSpPr/>
          <p:nvPr/>
        </p:nvGrpSpPr>
        <p:grpSpPr>
          <a:xfrm>
            <a:off x="914400" y="497205"/>
            <a:ext cx="4953000" cy="988695"/>
            <a:chOff x="914400" y="497205"/>
            <a:chExt cx="4953000" cy="988695"/>
          </a:xfrm>
        </p:grpSpPr>
        <p:pic>
          <p:nvPicPr>
            <p:cNvPr id="1050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14400" y="497205"/>
              <a:ext cx="4953000" cy="988695"/>
            </a:xfrm>
            <a:prstGeom prst="rect">
              <a:avLst/>
            </a:prstGeom>
          </p:spPr>
        </p:pic>
      </p:grpSp>
      <p:sp>
        <p:nvSpPr>
          <p:cNvPr id="1051" name="Object 11"/>
          <p:cNvSpPr txBox="1"/>
          <p:nvPr/>
        </p:nvSpPr>
        <p:spPr>
          <a:xfrm>
            <a:off x="990600" y="571500"/>
            <a:ext cx="47244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 dirty="0" smtClean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4. </a:t>
            </a:r>
            <a:r>
              <a:rPr lang="ko-KR" altLang="en-US" sz="3200" b="1" kern="0" spc="100" dirty="0" smtClean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서비스 개발</a:t>
            </a:r>
            <a:endParaRPr lang="ko-KR" altLang="en-US" sz="3200" b="1" kern="0" spc="100" dirty="0">
              <a:solidFill>
                <a:srgbClr val="FFFFFF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531" y="566420"/>
            <a:ext cx="8206995" cy="914831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69" y="2352615"/>
            <a:ext cx="8825865" cy="736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2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40" y="5142865"/>
            <a:ext cx="18300700" cy="5172710"/>
            <a:chOff x="-15240" y="5142865"/>
            <a:chExt cx="18300700" cy="51727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5240" y="5142865"/>
              <a:ext cx="18300700" cy="51727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570" y="566420"/>
            <a:ext cx="17038320" cy="9152255"/>
            <a:chOff x="623570" y="566420"/>
            <a:chExt cx="17038320" cy="91522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570" y="566420"/>
              <a:ext cx="17038956" cy="9152890"/>
            </a:xfrm>
            <a:prstGeom prst="rect">
              <a:avLst/>
            </a:prstGeom>
            <a:noFill/>
          </p:spPr>
        </p:pic>
      </p:grpSp>
      <p:sp>
        <p:nvSpPr>
          <p:cNvPr id="1024" name="Object 11"/>
          <p:cNvSpPr txBox="1"/>
          <p:nvPr/>
        </p:nvSpPr>
        <p:spPr>
          <a:xfrm>
            <a:off x="1143000" y="1785620"/>
            <a:ext cx="8306435" cy="61468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sz="3400" b="1" spc="100" dirty="0" smtClean="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소감</a:t>
            </a:r>
            <a:endParaRPr lang="ko-KR" altLang="en-US" sz="3400" b="1" dirty="0">
              <a:solidFill>
                <a:srgbClr val="1B1760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6002000" y="9731375"/>
            <a:ext cx="2134235" cy="365760"/>
          </a:xfrm>
        </p:spPr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36</a:t>
            </a:fld>
            <a:endParaRPr lang="en-US">
              <a:latin typeface="나눔고딕 ExtraBold"/>
              <a:ea typeface="나눔고딕 ExtraBold"/>
            </a:endParaRPr>
          </a:p>
        </p:txBody>
      </p:sp>
      <p:grpSp>
        <p:nvGrpSpPr>
          <p:cNvPr id="1049" name="그룹 1003"/>
          <p:cNvGrpSpPr/>
          <p:nvPr/>
        </p:nvGrpSpPr>
        <p:grpSpPr>
          <a:xfrm>
            <a:off x="914400" y="497205"/>
            <a:ext cx="4953000" cy="988695"/>
            <a:chOff x="914400" y="497205"/>
            <a:chExt cx="4953000" cy="988695"/>
          </a:xfrm>
        </p:grpSpPr>
        <p:pic>
          <p:nvPicPr>
            <p:cNvPr id="1050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14400" y="497205"/>
              <a:ext cx="4953000" cy="988695"/>
            </a:xfrm>
            <a:prstGeom prst="rect">
              <a:avLst/>
            </a:prstGeom>
          </p:spPr>
        </p:pic>
      </p:grpSp>
      <p:sp>
        <p:nvSpPr>
          <p:cNvPr id="1051" name="Object 11"/>
          <p:cNvSpPr txBox="1"/>
          <p:nvPr/>
        </p:nvSpPr>
        <p:spPr>
          <a:xfrm>
            <a:off x="990600" y="571500"/>
            <a:ext cx="47244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 dirty="0" smtClean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4. </a:t>
            </a:r>
            <a:r>
              <a:rPr lang="ko-KR" altLang="en-US" sz="3200" b="1" kern="0" spc="100" dirty="0" smtClean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서비스 개발</a:t>
            </a:r>
            <a:endParaRPr lang="ko-KR" altLang="en-US" sz="3200" b="1" kern="0" spc="100" dirty="0">
              <a:solidFill>
                <a:srgbClr val="FFFFFF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96010" y="2469515"/>
            <a:ext cx="1607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  <a:p>
            <a:r>
              <a:rPr lang="ko-KR" altLang="en-US" dirty="0" smtClean="0"/>
              <a:t>김한민 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부동산 </a:t>
            </a:r>
            <a:r>
              <a:rPr lang="ko-KR" altLang="en-US" dirty="0" err="1"/>
              <a:t>챗봇</a:t>
            </a:r>
            <a:r>
              <a:rPr lang="ko-KR" altLang="en-US" dirty="0"/>
              <a:t> 제작을 통해 </a:t>
            </a:r>
            <a:r>
              <a:rPr lang="ko-KR" altLang="en-US" dirty="0" smtClean="0"/>
              <a:t>팀 안에서의 호흡이 중요하다고 느꼈고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 </a:t>
            </a:r>
            <a:r>
              <a:rPr lang="ko-KR" altLang="en-US" dirty="0" err="1" smtClean="0"/>
              <a:t>크롤링을</a:t>
            </a:r>
            <a:r>
              <a:rPr lang="ko-KR" altLang="en-US" dirty="0" smtClean="0"/>
              <a:t> 이용한 </a:t>
            </a:r>
            <a:r>
              <a:rPr lang="ko-KR" altLang="en-US" dirty="0" err="1" smtClean="0"/>
              <a:t>정보조사를</a:t>
            </a:r>
            <a:r>
              <a:rPr lang="ko-KR" altLang="en-US" dirty="0" smtClean="0"/>
              <a:t> 실제로 사용할 수 있어서 좋았고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 여러가지 코딩을 하면서 부족한 점이 많았기 때문에 그 점들을 해결함으로 많은 경험이 쌓였습니다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118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6" cy="9152381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37</a:t>
            </a:fld>
            <a:endParaRPr lang="en-US">
              <a:latin typeface="나눔고딕 ExtraBold"/>
              <a:ea typeface="나눔고딕 ExtraBold"/>
            </a:endParaRPr>
          </a:p>
        </p:txBody>
      </p:sp>
      <p:grpSp>
        <p:nvGrpSpPr>
          <p:cNvPr id="15" name="그룹 1002"/>
          <p:cNvGrpSpPr>
            <a:grpSpLocks/>
          </p:cNvGrpSpPr>
          <p:nvPr/>
        </p:nvGrpSpPr>
        <p:grpSpPr bwMode="auto">
          <a:xfrm>
            <a:off x="623888" y="566738"/>
            <a:ext cx="17038637" cy="9151937"/>
            <a:chOff x="623810" y="566667"/>
            <a:chExt cx="17038096" cy="9152381"/>
          </a:xfrm>
        </p:grpSpPr>
        <p:pic>
          <p:nvPicPr>
            <p:cNvPr id="16" name="Object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810" y="566667"/>
              <a:ext cx="17038096" cy="915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그룹 1003"/>
          <p:cNvGrpSpPr>
            <a:grpSpLocks/>
          </p:cNvGrpSpPr>
          <p:nvPr/>
        </p:nvGrpSpPr>
        <p:grpSpPr bwMode="auto">
          <a:xfrm>
            <a:off x="914400" y="496888"/>
            <a:ext cx="4953000" cy="989012"/>
            <a:chOff x="13594422" y="421102"/>
            <a:chExt cx="2826656" cy="1503992"/>
          </a:xfrm>
        </p:grpSpPr>
        <p:pic>
          <p:nvPicPr>
            <p:cNvPr id="20" name="Object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94422" y="421102"/>
              <a:ext cx="2826656" cy="1503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Object 11"/>
          <p:cNvSpPr txBox="1"/>
          <p:nvPr/>
        </p:nvSpPr>
        <p:spPr>
          <a:xfrm>
            <a:off x="1447800" y="571500"/>
            <a:ext cx="3810000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200" b="1" kern="0" spc="100" dirty="0" smtClean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5.</a:t>
            </a:r>
            <a:r>
              <a:rPr lang="ko-KR" altLang="en-US" sz="3200" b="1" kern="0" spc="100" dirty="0" smtClean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</a:t>
            </a:r>
            <a:r>
              <a:rPr lang="ko-KR" altLang="en-US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추진 일정</a:t>
            </a:r>
            <a:r>
              <a:rPr lang="en-US" altLang="ko-KR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(WBS)</a:t>
            </a:r>
          </a:p>
        </p:txBody>
      </p:sp>
      <p:graphicFrame>
        <p:nvGraphicFramePr>
          <p:cNvPr id="14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68362"/>
              </p:ext>
            </p:extLst>
          </p:nvPr>
        </p:nvGraphicFramePr>
        <p:xfrm>
          <a:off x="1285264" y="1943100"/>
          <a:ext cx="15700247" cy="7492979"/>
        </p:xfrm>
        <a:graphic>
          <a:graphicData uri="http://schemas.openxmlformats.org/drawingml/2006/table">
            <a:tbl>
              <a:tblPr firstRow="1" bandRow="1"/>
              <a:tblGrid>
                <a:gridCol w="6180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66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43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43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436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43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436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8436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84368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784368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784368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784370">
                  <a:extLst>
                    <a:ext uri="{9D8B030D-6E8A-4147-A177-3AD203B41FA5}">
                      <a16:colId xmlns:a16="http://schemas.microsoft.com/office/drawing/2014/main" val="1936938058"/>
                    </a:ext>
                  </a:extLst>
                </a:gridCol>
                <a:gridCol w="784368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784368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784368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784368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784368">
                  <a:extLst>
                    <a:ext uri="{9D8B030D-6E8A-4147-A177-3AD203B41FA5}">
                      <a16:colId xmlns:a16="http://schemas.microsoft.com/office/drawing/2014/main" val="1913357519"/>
                    </a:ext>
                  </a:extLst>
                </a:gridCol>
              </a:tblGrid>
              <a:tr h="54699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>
                          <a:solidFill>
                            <a:schemeClr val="lt1"/>
                          </a:solidFill>
                          <a:effectLst/>
                          <a:latin typeface="맑은 고딕"/>
                          <a:ea typeface="맑은 고딕"/>
                        </a:rPr>
                        <a:t>월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gridSpan="1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5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6991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>
                          <a:solidFill>
                            <a:schemeClr val="lt1"/>
                          </a:solidFill>
                          <a:effectLst/>
                          <a:latin typeface="맑은 고딕"/>
                          <a:ea typeface="맑은 고딕"/>
                        </a:rPr>
                        <a:t>주차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</a:t>
                      </a:r>
                      <a:endParaRPr lang="en-US" altLang="ko-KR" sz="2000" b="0" i="0" u="none" strike="noStrike" dirty="0" smtClean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5292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 smtClean="0">
                          <a:solidFill>
                            <a:schemeClr val="lt1"/>
                          </a:solidFill>
                          <a:effectLst/>
                          <a:latin typeface="맑은 고딕"/>
                          <a:ea typeface="맑은 고딕"/>
                        </a:rPr>
                        <a:t>일차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b="0" i="0" u="none" strike="noStrike" kern="100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r>
                        <a:rPr lang="ko-KR" altLang="en-US" sz="1600" b="0" i="0" u="none" strike="noStrike" kern="100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일차</a:t>
                      </a:r>
                      <a:endParaRPr lang="en-US" altLang="ko-KR" sz="1600" b="0" i="0" u="none" strike="noStrike" kern="100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b="0" i="0" u="none" strike="noStrike" kern="1000" baseline="0" dirty="0" smtClea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r>
                        <a:rPr lang="ko-KR" altLang="en-US" sz="1600" b="0" i="0" u="none" strike="noStrike" kern="100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일차</a:t>
                      </a:r>
                      <a:endParaRPr lang="en-US" altLang="ko-KR" sz="1600" b="0" i="0" u="none" strike="noStrike" kern="100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b="0" i="0" u="none" strike="noStrike" kern="1000" baseline="0" dirty="0" smtClea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r>
                        <a:rPr lang="ko-KR" altLang="en-US" sz="1600" b="0" i="0" u="none" strike="noStrike" kern="100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일차</a:t>
                      </a:r>
                      <a:endParaRPr lang="en-US" altLang="ko-KR" sz="1600" b="0" i="0" u="none" strike="noStrike" kern="100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b="0" i="0" u="none" strike="noStrike" kern="1000" baseline="0" dirty="0" smtClea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r>
                        <a:rPr lang="ko-KR" altLang="en-US" sz="1600" b="0" i="0" u="none" strike="noStrike" kern="100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일차</a:t>
                      </a:r>
                      <a:endParaRPr lang="en-US" altLang="ko-KR" sz="1600" b="0" i="0" u="none" strike="noStrike" kern="100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b="0" i="0" u="none" strike="noStrike" kern="1000" baseline="0" dirty="0" smtClea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  <a:r>
                        <a:rPr lang="ko-KR" altLang="en-US" sz="1600" b="0" i="0" u="none" strike="noStrike" kern="100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일차</a:t>
                      </a:r>
                      <a:endParaRPr lang="en-US" altLang="ko-KR" sz="1600" b="0" i="0" u="none" strike="noStrike" kern="100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b="0" i="0" u="none" strike="noStrike" kern="1000" baseline="0" dirty="0" smtClea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  <a:r>
                        <a:rPr lang="ko-KR" altLang="en-US" sz="1600" b="0" i="0" u="none" strike="noStrike" kern="100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일차</a:t>
                      </a:r>
                      <a:endParaRPr lang="en-US" altLang="ko-KR" sz="1600" b="0" i="0" u="none" strike="noStrike" kern="100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b="0" i="0" u="none" strike="noStrike" kern="1000" baseline="0" dirty="0" smtClea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7</a:t>
                      </a:r>
                      <a:r>
                        <a:rPr lang="ko-KR" altLang="en-US" sz="1600" b="0" i="0" u="none" strike="noStrike" kern="100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일차</a:t>
                      </a:r>
                      <a:endParaRPr lang="en-US" altLang="ko-KR" sz="1600" b="0" i="0" u="none" strike="noStrike" kern="100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b="0" i="0" u="none" strike="noStrike" kern="1000" baseline="0" dirty="0" smtClea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8</a:t>
                      </a:r>
                      <a:r>
                        <a:rPr lang="ko-KR" altLang="en-US" sz="1600" b="0" i="0" u="none" strike="noStrike" kern="100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일차</a:t>
                      </a:r>
                      <a:endParaRPr lang="en-US" altLang="ko-KR" sz="1600" b="0" i="0" u="none" strike="noStrike" kern="100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b="0" i="0" u="none" strike="noStrike" kern="1000" baseline="0" dirty="0" smtClea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9</a:t>
                      </a:r>
                      <a:r>
                        <a:rPr lang="ko-KR" altLang="en-US" sz="1600" b="0" i="0" u="none" strike="noStrike" kern="100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일차</a:t>
                      </a:r>
                      <a:endParaRPr lang="en-US" altLang="ko-KR" sz="1600" b="0" i="0" u="none" strike="noStrike" kern="100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b="0" i="0" u="none" strike="noStrike" kern="100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10</a:t>
                      </a:r>
                      <a:r>
                        <a:rPr lang="ko-KR" altLang="en-US" sz="1600" b="0" i="0" u="none" strike="noStrike" kern="100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일차</a:t>
                      </a:r>
                      <a:endParaRPr lang="en-US" altLang="ko-KR" sz="1600" b="0" i="0" u="none" strike="noStrike" kern="100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b="0" i="0" u="none" strike="noStrike" kern="1000" baseline="0" dirty="0" smtClea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600" b="0" i="0" u="none" strike="noStrike" kern="100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일차</a:t>
                      </a:r>
                      <a:endParaRPr lang="en-US" altLang="ko-KR" sz="1600" b="0" i="0" u="none" strike="noStrike" kern="100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b="0" i="0" u="none" strike="noStrike" kern="1000" baseline="0" dirty="0" smtClea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12</a:t>
                      </a:r>
                      <a:r>
                        <a:rPr lang="ko-KR" altLang="en-US" sz="1600" b="0" i="0" u="none" strike="noStrike" kern="100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일차</a:t>
                      </a:r>
                      <a:endParaRPr lang="en-US" altLang="ko-KR" sz="1600" b="0" i="0" u="none" strike="noStrike" kern="100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b="0" i="0" u="none" strike="noStrike" kern="1000" baseline="0" dirty="0" smtClea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13</a:t>
                      </a:r>
                      <a:r>
                        <a:rPr lang="ko-KR" altLang="en-US" sz="1600" b="0" i="0" u="none" strike="noStrike" kern="100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일차</a:t>
                      </a:r>
                      <a:endParaRPr lang="en-US" altLang="ko-KR" sz="1600" b="0" i="0" u="none" strike="noStrike" kern="100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b="0" i="0" u="none" strike="noStrike" kern="1000" baseline="0" dirty="0" smtClea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14</a:t>
                      </a:r>
                      <a:r>
                        <a:rPr lang="ko-KR" altLang="en-US" sz="1600" b="0" i="0" u="none" strike="noStrike" kern="100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일차</a:t>
                      </a:r>
                      <a:endParaRPr lang="en-US" altLang="ko-KR" sz="1600" b="0" i="0" u="none" strike="noStrike" kern="100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b="0" i="0" u="none" strike="noStrike" kern="1000" baseline="0" dirty="0" smtClea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</a:t>
                      </a:r>
                      <a:r>
                        <a:rPr lang="ko-KR" altLang="en-US" sz="1600" b="0" i="0" u="none" strike="noStrike" kern="1000" baseline="0" dirty="0" smtClea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일차</a:t>
                      </a:r>
                      <a:endParaRPr lang="en-US" altLang="ko-KR" sz="1600" b="0" i="0" u="none" strike="noStrike" kern="100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62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>
                          <a:solidFill>
                            <a:schemeClr val="lt1"/>
                          </a:solidFill>
                          <a:effectLst/>
                          <a:latin typeface="맑은 고딕"/>
                          <a:ea typeface="맑은 고딕"/>
                        </a:rPr>
                        <a:t>번호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 err="1">
                          <a:solidFill>
                            <a:schemeClr val="lt1"/>
                          </a:solidFill>
                          <a:effectLst/>
                          <a:latin typeface="맑은 고딕"/>
                          <a:ea typeface="맑은 고딕"/>
                        </a:rPr>
                        <a:t>작업항목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gridSpan="1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>
                          <a:solidFill>
                            <a:schemeClr val="lt1"/>
                          </a:solidFill>
                          <a:effectLst/>
                          <a:latin typeface="맑은 고딕"/>
                          <a:ea typeface="맑은 고딕"/>
                        </a:rPr>
                        <a:t>진행 일정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3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682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아이디어 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발굴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　</a:t>
                      </a: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dirty="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dirty="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dirty="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　</a:t>
                      </a: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682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시장조사</a:t>
                      </a: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　</a:t>
                      </a:r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dirty="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dirty="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682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3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유사 서비스 분석</a:t>
                      </a: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　</a:t>
                      </a:r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dirty="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682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4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조사 및 수집</a:t>
                      </a: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　</a:t>
                      </a:r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dirty="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dirty="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5448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기획안 작성</a:t>
                      </a:r>
                      <a:endParaRPr lang="ko-KR" altLang="en-US" sz="2000" b="0" i="0" u="none" strike="noStrike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　</a:t>
                      </a:r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dirty="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dirty="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dirty="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8682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6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UI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설계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　</a:t>
                      </a:r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dirty="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dirty="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800" dirty="0" smtClean="0"/>
                        <a:t>  </a:t>
                      </a:r>
                      <a:endParaRPr lang="ko-KR" altLang="en-US" sz="1800" dirty="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8682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7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기능 구현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　</a:t>
                      </a:r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dirty="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dirty="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8682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8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테스트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　</a:t>
                      </a:r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dirty="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dirty="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8682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최종보고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　</a:t>
                      </a:r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dirty="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7" name="타원 16"/>
          <p:cNvSpPr/>
          <p:nvPr/>
        </p:nvSpPr>
        <p:spPr>
          <a:xfrm>
            <a:off x="15496031" y="266700"/>
            <a:ext cx="2242075" cy="209791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수정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완료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4345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343" y="2057143"/>
            <a:ext cx="17039028" cy="6171429"/>
            <a:chOff x="623343" y="2057143"/>
            <a:chExt cx="17039028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343" y="2057143"/>
              <a:ext cx="17039028" cy="6171429"/>
            </a:xfrm>
            <a:prstGeom prst="rect">
              <a:avLst/>
            </a:prstGeom>
          </p:spPr>
        </p:pic>
      </p:grpSp>
      <p:sp>
        <p:nvSpPr>
          <p:cNvPr id="1022" name="Object 18"/>
          <p:cNvSpPr txBox="1"/>
          <p:nvPr/>
        </p:nvSpPr>
        <p:spPr>
          <a:xfrm>
            <a:off x="5638800" y="4461010"/>
            <a:ext cx="7010400" cy="138499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ko-KR" altLang="en-US" sz="8400" dirty="0">
                <a:solidFill>
                  <a:srgbClr val="2C2C2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Pretendard SemiBold"/>
              </a:rPr>
              <a:t>감사합니다</a:t>
            </a:r>
            <a:endParaRPr lang="en-US" altLang="ko-KR" sz="8400" dirty="0">
              <a:solidFill>
                <a:srgbClr val="2C2C2C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Pretendard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6" cy="9152381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grpSp>
        <p:nvGrpSpPr>
          <p:cNvPr id="1016" name="그룹 1003"/>
          <p:cNvGrpSpPr/>
          <p:nvPr/>
        </p:nvGrpSpPr>
        <p:grpSpPr>
          <a:xfrm>
            <a:off x="914401" y="497302"/>
            <a:ext cx="4953000" cy="988598"/>
            <a:chOff x="13594422" y="421102"/>
            <a:chExt cx="2826656" cy="1503992"/>
          </a:xfrm>
        </p:grpSpPr>
        <p:pic>
          <p:nvPicPr>
            <p:cNvPr id="1017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sp>
        <p:nvSpPr>
          <p:cNvPr id="1018" name="Object 11"/>
          <p:cNvSpPr txBox="1"/>
          <p:nvPr/>
        </p:nvSpPr>
        <p:spPr>
          <a:xfrm>
            <a:off x="1066800" y="571500"/>
            <a:ext cx="4648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1.</a:t>
            </a:r>
            <a:r>
              <a:rPr lang="ko-KR" altLang="en-US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프로젝트 소개</a:t>
            </a:r>
          </a:p>
        </p:txBody>
      </p:sp>
      <p:graphicFrame>
        <p:nvGraphicFramePr>
          <p:cNvPr id="1044" name="표 10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5609160"/>
              </p:ext>
            </p:extLst>
          </p:nvPr>
        </p:nvGraphicFramePr>
        <p:xfrm>
          <a:off x="1265395" y="2705100"/>
          <a:ext cx="15757684" cy="662939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3922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28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26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8858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500" spc="0" dirty="0"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담당자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500" spc="0" dirty="0"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500" spc="0" dirty="0"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담당 업무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8108"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500" kern="10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김광섭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500" kern="10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팀장</a:t>
                      </a:r>
                      <a:r>
                        <a:rPr lang="en-US" altLang="ko-KR" sz="2500" kern="10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/>
                      </a:r>
                      <a:br>
                        <a:rPr lang="en-US" altLang="ko-KR" sz="2500" kern="10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</a:br>
                      <a:r>
                        <a:rPr lang="en-US" altLang="ko-KR" sz="2500" kern="10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(</a:t>
                      </a:r>
                      <a:r>
                        <a:rPr lang="ko-KR" altLang="en-US" sz="2500" kern="10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프로젝트 총괄</a:t>
                      </a:r>
                      <a:r>
                        <a:rPr lang="en-US" altLang="ko-KR" sz="2500" kern="10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)</a:t>
                      </a:r>
                      <a:endParaRPr lang="ko-KR" altLang="en-US" sz="2500" kern="1000" spc="0" dirty="0">
                        <a:solidFill>
                          <a:schemeClr val="dk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9293" lvl="1" indent="-370000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Blip>
                          <a:blip r:embed="rId6"/>
                        </a:buBlip>
                        <a:defRPr/>
                      </a:pPr>
                      <a:r>
                        <a:rPr lang="en-US" altLang="ko-KR" sz="2500" kern="10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DB </a:t>
                      </a:r>
                      <a:r>
                        <a:rPr lang="ko-KR" altLang="en-US" sz="2500" kern="10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설계</a:t>
                      </a:r>
                      <a:r>
                        <a:rPr lang="en-US" altLang="ko-KR" sz="2500" kern="10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, SQL</a:t>
                      </a:r>
                      <a:r>
                        <a:rPr lang="en-US" altLang="ko-KR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 </a:t>
                      </a:r>
                      <a:r>
                        <a:rPr lang="ko-KR" altLang="en-US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기반 </a:t>
                      </a:r>
                      <a:r>
                        <a:rPr lang="en-US" altLang="ko-KR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DB </a:t>
                      </a:r>
                      <a:r>
                        <a:rPr lang="ko-KR" altLang="en-US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조회 및 연동</a:t>
                      </a:r>
                      <a:r>
                        <a:rPr lang="en-US" altLang="ko-KR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, Django </a:t>
                      </a:r>
                      <a:r>
                        <a:rPr lang="ko-KR" altLang="en-US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서버 관리자</a:t>
                      </a:r>
                      <a:endParaRPr lang="ko-KR" altLang="en-US" sz="2500" kern="1000" spc="0" dirty="0">
                        <a:solidFill>
                          <a:schemeClr val="dk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8108"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500" kern="10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이서준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2500" kern="10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PM</a:t>
                      </a:r>
                      <a:br>
                        <a:rPr lang="en-US" altLang="ko-KR" sz="2500" kern="10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</a:br>
                      <a:r>
                        <a:rPr lang="en-US" altLang="ko-KR" sz="2500" kern="10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(</a:t>
                      </a:r>
                      <a:r>
                        <a:rPr lang="ko-KR" altLang="en-US" sz="2500" kern="10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프로젝트 관리</a:t>
                      </a:r>
                      <a:r>
                        <a:rPr lang="en-US" altLang="ko-KR" sz="2500" kern="10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)</a:t>
                      </a:r>
                      <a:endParaRPr lang="en-US" altLang="ko-KR" sz="2500" kern="1000" spc="0" dirty="0">
                        <a:solidFill>
                          <a:schemeClr val="dk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70000" indent="-370000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Blip>
                          <a:blip r:embed="rId6"/>
                        </a:buBlip>
                        <a:defRPr/>
                      </a:pPr>
                      <a:r>
                        <a:rPr lang="en-US" altLang="ko-KR" sz="2500" kern="10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SPRING </a:t>
                      </a:r>
                      <a:r>
                        <a:rPr lang="ko-KR" altLang="en-US" sz="2500" kern="10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기반 서비스 구현</a:t>
                      </a:r>
                      <a:r>
                        <a:rPr lang="en-US" altLang="ko-KR" sz="2500" kern="10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,</a:t>
                      </a:r>
                      <a:r>
                        <a:rPr lang="ko-KR" altLang="en-US" sz="2500" kern="10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 </a:t>
                      </a:r>
                      <a:r>
                        <a:rPr lang="ko-KR" altLang="en-US" sz="2500" kern="10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맵 관련 </a:t>
                      </a:r>
                      <a:r>
                        <a:rPr lang="ko-KR" altLang="en-US" sz="2500" kern="10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전담</a:t>
                      </a:r>
                      <a:r>
                        <a:rPr lang="en-US" altLang="ko-KR" sz="2500" kern="10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,</a:t>
                      </a:r>
                      <a:r>
                        <a:rPr lang="en-US" altLang="ko-KR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 JAVA </a:t>
                      </a:r>
                      <a:r>
                        <a:rPr lang="ko-KR" altLang="en-US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서버 관리자</a:t>
                      </a:r>
                      <a:endParaRPr lang="ko-KR" altLang="en-US" sz="2500" kern="1000" spc="0" dirty="0">
                        <a:solidFill>
                          <a:schemeClr val="dk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8108"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500" kern="10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김유진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2500" kern="10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UI</a:t>
                      </a:r>
                      <a:r>
                        <a:rPr lang="en-US" altLang="ko-KR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 </a:t>
                      </a:r>
                      <a:r>
                        <a:rPr lang="ko-KR" altLang="en-US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설계</a:t>
                      </a:r>
                      <a:endParaRPr lang="en-US" altLang="ko-KR" sz="2500" kern="1000" spc="0" dirty="0">
                        <a:solidFill>
                          <a:schemeClr val="dk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70000" indent="-370000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Blip>
                          <a:blip r:embed="rId6"/>
                        </a:buBlip>
                        <a:defRPr/>
                      </a:pPr>
                      <a:r>
                        <a:rPr lang="ko-KR" altLang="en-US" sz="2500" kern="10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이미지 디자인</a:t>
                      </a:r>
                      <a:r>
                        <a:rPr lang="en-US" altLang="ko-KR" sz="2500" kern="10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, UI</a:t>
                      </a:r>
                      <a:r>
                        <a:rPr lang="en-US" altLang="ko-KR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 </a:t>
                      </a:r>
                      <a:r>
                        <a:rPr lang="ko-KR" altLang="en-US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설계</a:t>
                      </a:r>
                      <a:r>
                        <a:rPr lang="en-US" altLang="ko-KR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, HTML </a:t>
                      </a:r>
                      <a:r>
                        <a:rPr lang="ko-KR" altLang="en-US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기반 </a:t>
                      </a:r>
                      <a:r>
                        <a:rPr lang="en-US" altLang="ko-KR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UI </a:t>
                      </a:r>
                      <a:r>
                        <a:rPr lang="ko-KR" altLang="en-US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구현</a:t>
                      </a:r>
                      <a:endParaRPr lang="ko-KR" altLang="en-US" sz="2500" kern="1000" spc="0" dirty="0">
                        <a:solidFill>
                          <a:schemeClr val="dk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8108"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500" kern="10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김한민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UI </a:t>
                      </a:r>
                      <a:r>
                        <a:rPr lang="ko-KR" altLang="en-US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구현</a:t>
                      </a:r>
                      <a:endParaRPr lang="ko-KR" altLang="en-US" sz="2500" kern="1000" spc="0" dirty="0">
                        <a:solidFill>
                          <a:schemeClr val="dk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70000" indent="-370000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Blip>
                          <a:blip r:embed="rId6"/>
                        </a:buBlip>
                        <a:defRPr/>
                      </a:pPr>
                      <a:r>
                        <a:rPr lang="ko-KR" altLang="en-US" sz="2500" kern="1000" spc="0" dirty="0" err="1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깃허브</a:t>
                      </a:r>
                      <a:r>
                        <a:rPr lang="ko-KR" altLang="en-US" sz="2500" kern="10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 관리</a:t>
                      </a:r>
                      <a:r>
                        <a:rPr lang="en-US" altLang="ko-KR" sz="2500" kern="10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,</a:t>
                      </a:r>
                      <a:r>
                        <a:rPr lang="en-US" altLang="ko-KR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 </a:t>
                      </a:r>
                      <a:r>
                        <a:rPr lang="ko-KR" altLang="en-US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서버 설계 및 구현</a:t>
                      </a:r>
                      <a:r>
                        <a:rPr lang="en-US" altLang="ko-KR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, HTML </a:t>
                      </a:r>
                      <a:r>
                        <a:rPr lang="ko-KR" altLang="en-US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기반 </a:t>
                      </a:r>
                      <a:r>
                        <a:rPr lang="en-US" altLang="ko-KR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UI </a:t>
                      </a:r>
                      <a:r>
                        <a:rPr lang="ko-KR" altLang="en-US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구현</a:t>
                      </a:r>
                      <a:endParaRPr lang="ko-KR" altLang="en-US" sz="2500" kern="1000" spc="0" dirty="0">
                        <a:solidFill>
                          <a:schemeClr val="dk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78108"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500" kern="1000" spc="0" dirty="0" err="1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전민경</a:t>
                      </a:r>
                      <a:endParaRPr lang="ko-KR" altLang="en-US" sz="2500" kern="1000" spc="0" dirty="0">
                        <a:solidFill>
                          <a:schemeClr val="dk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500" kern="10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데이터분</a:t>
                      </a:r>
                      <a:r>
                        <a:rPr lang="ko-KR" altLang="en-US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석 </a:t>
                      </a:r>
                      <a:r>
                        <a:rPr lang="en-US" altLang="ko-KR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/>
                      </a:r>
                      <a:br>
                        <a:rPr lang="en-US" altLang="ko-KR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</a:br>
                      <a:r>
                        <a:rPr lang="ko-KR" altLang="en-US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및 시각화 </a:t>
                      </a:r>
                      <a:endParaRPr lang="ko-KR" altLang="en-US" sz="2500" kern="1000" spc="0" dirty="0">
                        <a:solidFill>
                          <a:schemeClr val="dk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70000" indent="-370000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Blip>
                          <a:blip r:embed="rId6"/>
                        </a:buBlip>
                        <a:defRPr/>
                      </a:pPr>
                      <a:r>
                        <a:rPr lang="ko-KR" altLang="en-US" sz="2500" kern="10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발표</a:t>
                      </a:r>
                      <a:r>
                        <a:rPr lang="en-US" altLang="ko-KR" sz="2500" kern="10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,</a:t>
                      </a:r>
                      <a:r>
                        <a:rPr lang="ko-KR" altLang="en-US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 기획 총괄</a:t>
                      </a:r>
                      <a:r>
                        <a:rPr lang="en-US" altLang="ko-KR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, </a:t>
                      </a:r>
                      <a:r>
                        <a:rPr lang="en-US" altLang="ko-KR" sz="2500" kern="10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Python/</a:t>
                      </a:r>
                      <a:r>
                        <a:rPr lang="en-US" altLang="ko-KR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HTML</a:t>
                      </a:r>
                      <a:r>
                        <a:rPr lang="ko-KR" altLang="en-US" sz="2500" kern="10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 </a:t>
                      </a:r>
                      <a:r>
                        <a:rPr lang="ko-KR" altLang="en-US" sz="2500" kern="10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기반 데이터 </a:t>
                      </a:r>
                      <a:r>
                        <a:rPr lang="ko-KR" altLang="en-US" sz="2500" kern="10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분석</a:t>
                      </a:r>
                      <a:r>
                        <a:rPr lang="en-US" altLang="ko-KR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 </a:t>
                      </a:r>
                      <a:r>
                        <a:rPr lang="ko-KR" altLang="en-US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및 시각화</a:t>
                      </a:r>
                      <a:endParaRPr lang="ko-KR" altLang="en-US" sz="2500" kern="1000" spc="0" dirty="0">
                        <a:solidFill>
                          <a:schemeClr val="dk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45" name="Object 11"/>
          <p:cNvSpPr txBox="1"/>
          <p:nvPr/>
        </p:nvSpPr>
        <p:spPr>
          <a:xfrm>
            <a:off x="1143000" y="1866900"/>
            <a:ext cx="5562600" cy="6155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34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팀 구성 및 역할 분담</a:t>
            </a:r>
          </a:p>
        </p:txBody>
      </p:sp>
      <p:sp>
        <p:nvSpPr>
          <p:cNvPr id="104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3</a:t>
            </a:fld>
            <a:endParaRPr lang="en-US" dirty="0">
              <a:latin typeface="나눔고딕 ExtraBold"/>
              <a:ea typeface="나눔고딕 ExtraBold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5240000" y="315129"/>
            <a:ext cx="2242075" cy="20979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각자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수정</a:t>
            </a:r>
            <a:r>
              <a:rPr lang="en-US" altLang="ko-KR" sz="2800" dirty="0" smtClean="0"/>
              <a:t>!!</a:t>
            </a:r>
            <a:endParaRPr lang="ko-KR" alt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6" cy="9152381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24" name="Object 11"/>
          <p:cNvSpPr txBox="1"/>
          <p:nvPr/>
        </p:nvSpPr>
        <p:spPr>
          <a:xfrm>
            <a:off x="1143000" y="1866900"/>
            <a:ext cx="3596674" cy="6155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34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추진배경</a:t>
            </a:r>
          </a:p>
        </p:txBody>
      </p:sp>
      <p:grpSp>
        <p:nvGrpSpPr>
          <p:cNvPr id="1045" name="그룹 1003"/>
          <p:cNvGrpSpPr/>
          <p:nvPr/>
        </p:nvGrpSpPr>
        <p:grpSpPr>
          <a:xfrm>
            <a:off x="914401" y="497302"/>
            <a:ext cx="4953000" cy="988598"/>
            <a:chOff x="13594422" y="421102"/>
            <a:chExt cx="2826656" cy="1503992"/>
          </a:xfrm>
        </p:grpSpPr>
        <p:pic>
          <p:nvPicPr>
            <p:cNvPr id="1046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sp>
        <p:nvSpPr>
          <p:cNvPr id="1018" name="Object 11"/>
          <p:cNvSpPr txBox="1"/>
          <p:nvPr/>
        </p:nvSpPr>
        <p:spPr>
          <a:xfrm>
            <a:off x="1629508" y="571500"/>
            <a:ext cx="35814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2.</a:t>
            </a:r>
            <a:r>
              <a:rPr lang="ko-KR" altLang="en-US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배경 및 필요성</a:t>
            </a: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휴먼엑스포" panose="02030504000101010101" pitchFamily="18" charset="-127"/>
                <a:ea typeface="휴먼엑스포" panose="02030504000101010101" pitchFamily="18" charset="-127"/>
              </a:rPr>
              <a:pPr lvl="0">
                <a:defRPr/>
              </a:pPr>
              <a:t>4</a:t>
            </a:fld>
            <a:endParaRPr lang="en-US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052" name="모서리가 접힌 도형 1051"/>
          <p:cNvSpPr/>
          <p:nvPr/>
        </p:nvSpPr>
        <p:spPr>
          <a:xfrm>
            <a:off x="1219200" y="2857499"/>
            <a:ext cx="7315200" cy="6172200"/>
          </a:xfrm>
          <a:prstGeom prst="foldedCorner">
            <a:avLst>
              <a:gd name="adj" fmla="val 16667"/>
            </a:avLst>
          </a:prstGeom>
          <a:solidFill>
            <a:srgbClr val="FFF7CC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 b="1" dirty="0">
                <a:solidFill>
                  <a:schemeClr val="accent6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&lt;</a:t>
            </a:r>
            <a:r>
              <a:rPr lang="ko-KR" altLang="en-US" sz="3000" b="1" dirty="0">
                <a:solidFill>
                  <a:schemeClr val="accent6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많은 부동산 고수들의 공통적인 주장</a:t>
            </a:r>
            <a:r>
              <a:rPr lang="en-US" altLang="ko-KR" sz="3000" b="1" dirty="0">
                <a:solidFill>
                  <a:schemeClr val="accent6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&gt;</a:t>
            </a:r>
          </a:p>
          <a:p>
            <a:pPr algn="ctr">
              <a:defRPr/>
            </a:pPr>
            <a:endParaRPr lang="en-US" altLang="ko-KR" sz="3000" dirty="0">
              <a:solidFill>
                <a:schemeClr val="dk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lvl="1">
              <a:defRPr/>
            </a:pPr>
            <a:r>
              <a:rPr lang="en-US" altLang="ko-KR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1.</a:t>
            </a:r>
            <a:r>
              <a:rPr lang="ko-KR" altLang="en-US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서울 및 수도권 아파트를 사라</a:t>
            </a:r>
            <a:r>
              <a:rPr lang="en-US" altLang="ko-KR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r>
              <a:rPr lang="ko-KR" altLang="en-US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  <a:p>
            <a:pPr lvl="1">
              <a:defRPr/>
            </a:pPr>
            <a:r>
              <a:rPr lang="ko-KR" altLang="en-US" sz="30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  장기적으로 </a:t>
            </a:r>
            <a:r>
              <a:rPr lang="ko-KR" altLang="en-US" sz="3000" dirty="0" err="1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우상향한다</a:t>
            </a:r>
            <a:r>
              <a:rPr lang="en-US" altLang="ko-KR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lvl="1">
              <a:defRPr/>
            </a:pPr>
            <a:r>
              <a:rPr lang="ko-KR" altLang="en-US" sz="5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 </a:t>
            </a:r>
          </a:p>
          <a:p>
            <a:pPr lvl="1">
              <a:defRPr/>
            </a:pPr>
            <a:r>
              <a:rPr lang="en-US" altLang="ko-KR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2.</a:t>
            </a:r>
            <a:r>
              <a:rPr lang="ko-KR" altLang="en-US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서울 아파트가 답이다</a:t>
            </a:r>
            <a:r>
              <a:rPr lang="en-US" altLang="ko-KR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lvl="1">
              <a:defRPr/>
            </a:pPr>
            <a:r>
              <a:rPr lang="ko-KR" altLang="en-US" sz="5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  <a:p>
            <a:pPr lvl="1">
              <a:defRPr/>
            </a:pPr>
            <a:r>
              <a:rPr lang="en-US" altLang="ko-KR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3.</a:t>
            </a:r>
            <a:r>
              <a:rPr lang="ko-KR" altLang="en-US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지방이나 구축 아파트를 </a:t>
            </a:r>
            <a:r>
              <a:rPr lang="en-US" altLang="ko-KR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/>
            </a:r>
            <a:br>
              <a:rPr lang="en-US" altLang="ko-KR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en-US" altLang="ko-KR" sz="30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  </a:t>
            </a:r>
            <a:r>
              <a:rPr lang="ko-KR" altLang="en-US" sz="30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사는 </a:t>
            </a:r>
            <a:r>
              <a:rPr lang="ko-KR" altLang="en-US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것을 경계해라</a:t>
            </a:r>
            <a:r>
              <a:rPr lang="en-US" altLang="ko-KR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r>
              <a:rPr lang="ko-KR" altLang="en-US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  <a:p>
            <a:pPr lvl="1">
              <a:defRPr/>
            </a:pPr>
            <a:r>
              <a:rPr lang="ko-KR" altLang="en-US" sz="30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  노력에 </a:t>
            </a:r>
            <a:r>
              <a:rPr lang="ko-KR" altLang="en-US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비해서 시세차익이 적다</a:t>
            </a:r>
            <a:r>
              <a:rPr lang="en-US" altLang="ko-KR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lvl="1">
              <a:defRPr/>
            </a:pPr>
            <a:r>
              <a:rPr lang="ko-KR" altLang="en-US" sz="5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  <a:p>
            <a:pPr lvl="1">
              <a:defRPr/>
            </a:pPr>
            <a:r>
              <a:rPr lang="en-US" altLang="ko-KR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4.</a:t>
            </a:r>
            <a:r>
              <a:rPr lang="ko-KR" altLang="en-US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3000" u="sng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똘똘한 아파트 </a:t>
            </a:r>
            <a:r>
              <a:rPr lang="en-US" altLang="ko-KR" sz="3000" u="sng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r>
              <a:rPr lang="ko-KR" altLang="en-US" sz="3000" u="sng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채</a:t>
            </a:r>
            <a:r>
              <a:rPr lang="ko-KR" altLang="en-US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가 답이다</a:t>
            </a:r>
            <a:r>
              <a:rPr lang="en-US" altLang="ko-KR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  <p:sp>
        <p:nvSpPr>
          <p:cNvPr id="1053" name="TextBox 1052"/>
          <p:cNvSpPr txBox="1"/>
          <p:nvPr/>
        </p:nvSpPr>
        <p:spPr>
          <a:xfrm>
            <a:off x="1371600" y="8351520"/>
            <a:ext cx="4191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https://brunch.co.kr/@3012747/5</a:t>
            </a:r>
          </a:p>
        </p:txBody>
      </p:sp>
      <p:pic>
        <p:nvPicPr>
          <p:cNvPr id="1056" name="그림 105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144000" y="1714500"/>
            <a:ext cx="8153400" cy="5181600"/>
          </a:xfrm>
          <a:prstGeom prst="rect">
            <a:avLst/>
          </a:prstGeom>
        </p:spPr>
      </p:pic>
      <p:sp>
        <p:nvSpPr>
          <p:cNvPr id="1057" name="Object 11"/>
          <p:cNvSpPr txBox="1"/>
          <p:nvPr/>
        </p:nvSpPr>
        <p:spPr>
          <a:xfrm>
            <a:off x="9829800" y="2549860"/>
            <a:ext cx="6781800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2400" b="1" kern="0" spc="100" dirty="0">
                <a:solidFill>
                  <a:srgbClr val="40404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&lt;</a:t>
            </a:r>
            <a:r>
              <a:rPr lang="ko-KR" altLang="en-US" sz="2400" b="1" kern="0" spc="100" dirty="0">
                <a:solidFill>
                  <a:srgbClr val="40404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전국 연도별 아파트 매매 신고가 거래 비율 </a:t>
            </a:r>
            <a:r>
              <a:rPr lang="en-US" altLang="ko-KR" sz="2400" b="1" kern="0" spc="100" dirty="0">
                <a:solidFill>
                  <a:srgbClr val="40404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&gt;</a:t>
            </a:r>
          </a:p>
        </p:txBody>
      </p:sp>
      <p:pic>
        <p:nvPicPr>
          <p:cNvPr id="1060" name="그림 105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144000" y="7429500"/>
            <a:ext cx="5288280" cy="1356359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054" name="그림 105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1506200" y="8115300"/>
            <a:ext cx="5562600" cy="1080632"/>
          </a:xfrm>
          <a:prstGeom prst="rect">
            <a:avLst/>
          </a:prstGeom>
          <a:ln>
            <a:solidFill>
              <a:srgbClr val="F0F0F0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1061" name="TextBox 1060"/>
          <p:cNvSpPr txBox="1"/>
          <p:nvPr/>
        </p:nvSpPr>
        <p:spPr>
          <a:xfrm>
            <a:off x="9220200" y="6972300"/>
            <a:ext cx="4191000" cy="36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휴먼엑스포" panose="02030504000101010101" pitchFamily="18" charset="-127"/>
                <a:ea typeface="휴먼엑스포" panose="02030504000101010101" pitchFamily="18" charset="-127"/>
              </a:rPr>
              <a:t>출처 </a:t>
            </a:r>
            <a:r>
              <a:rPr lang="en-US" altLang="ko-KR">
                <a:latin typeface="휴먼엑스포" panose="02030504000101010101" pitchFamily="18" charset="-127"/>
                <a:ea typeface="휴먼엑스포" panose="02030504000101010101" pitchFamily="18" charset="-127"/>
              </a:rPr>
              <a:t>:</a:t>
            </a:r>
            <a:r>
              <a:rPr lang="ko-KR" altLang="en-US">
                <a:latin typeface="휴먼엑스포" panose="02030504000101010101" pitchFamily="18" charset="-127"/>
                <a:ea typeface="휴먼엑스포" panose="02030504000101010101" pitchFamily="18" charset="-127"/>
              </a:rPr>
              <a:t> 직방</a:t>
            </a:r>
          </a:p>
        </p:txBody>
      </p:sp>
      <p:sp>
        <p:nvSpPr>
          <p:cNvPr id="1063" name="TextBox 1062"/>
          <p:cNvSpPr txBox="1"/>
          <p:nvPr/>
        </p:nvSpPr>
        <p:spPr>
          <a:xfrm>
            <a:off x="2895600" y="7707630"/>
            <a:ext cx="3581400" cy="643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주변환경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교통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녹지 등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아파트 브랜드 등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4952" y="563119"/>
            <a:ext cx="17038096" cy="9152381"/>
            <a:chOff x="913259" y="579878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13259" y="579878"/>
              <a:ext cx="17038096" cy="9152381"/>
            </a:xfrm>
            <a:prstGeom prst="rect">
              <a:avLst/>
            </a:prstGeom>
          </p:spPr>
        </p:pic>
      </p:grpSp>
      <p:sp>
        <p:nvSpPr>
          <p:cNvPr id="1024" name="Object 11"/>
          <p:cNvSpPr txBox="1"/>
          <p:nvPr/>
        </p:nvSpPr>
        <p:spPr>
          <a:xfrm>
            <a:off x="1143000" y="1638300"/>
            <a:ext cx="5410200" cy="6155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34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유사 서비스 분석</a:t>
            </a:r>
            <a:r>
              <a:rPr lang="en-US" altLang="ko-KR" sz="34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(</a:t>
            </a:r>
            <a:r>
              <a:rPr lang="en-US" altLang="ko-KR" sz="3400" b="1" kern="0" spc="100" dirty="0" smtClean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1/8)</a:t>
            </a:r>
            <a:endParaRPr lang="en-US" altLang="ko-KR" sz="3400" b="1" kern="0" spc="100" dirty="0">
              <a:solidFill>
                <a:srgbClr val="1B1760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grpSp>
        <p:nvGrpSpPr>
          <p:cNvPr id="1044" name="그룹 1003"/>
          <p:cNvGrpSpPr/>
          <p:nvPr/>
        </p:nvGrpSpPr>
        <p:grpSpPr>
          <a:xfrm>
            <a:off x="914401" y="497302"/>
            <a:ext cx="4953000" cy="988598"/>
            <a:chOff x="13594422" y="421102"/>
            <a:chExt cx="2826656" cy="1503992"/>
          </a:xfrm>
        </p:grpSpPr>
        <p:pic>
          <p:nvPicPr>
            <p:cNvPr id="1045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sp>
        <p:nvSpPr>
          <p:cNvPr id="1046" name="Object 11"/>
          <p:cNvSpPr txBox="1"/>
          <p:nvPr/>
        </p:nvSpPr>
        <p:spPr>
          <a:xfrm>
            <a:off x="1524000" y="571500"/>
            <a:ext cx="38100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2.</a:t>
            </a:r>
            <a:r>
              <a:rPr lang="ko-KR" altLang="en-US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배경 및 필요성</a:t>
            </a: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5</a:t>
            </a:fld>
            <a:endParaRPr lang="en-US">
              <a:latin typeface="나눔고딕 ExtraBold"/>
              <a:ea typeface="나눔고딕 ExtraBold"/>
            </a:endParaRPr>
          </a:p>
        </p:txBody>
      </p:sp>
      <p:grpSp>
        <p:nvGrpSpPr>
          <p:cNvPr id="1051" name="그룹 1050"/>
          <p:cNvGrpSpPr/>
          <p:nvPr/>
        </p:nvGrpSpPr>
        <p:grpSpPr>
          <a:xfrm>
            <a:off x="5334000" y="3162300"/>
            <a:ext cx="8077200" cy="6057900"/>
            <a:chOff x="5638800" y="1714500"/>
            <a:chExt cx="10151839" cy="689024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1125200" y="1795775"/>
              <a:ext cx="4665439" cy="595479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638800" y="1714500"/>
              <a:ext cx="4953000" cy="6220968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867400" y="7772354"/>
              <a:ext cx="4191000" cy="83239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1234597" y="7741481"/>
              <a:ext cx="4117979" cy="831019"/>
            </a:xfrm>
            <a:prstGeom prst="rect">
              <a:avLst/>
            </a:prstGeom>
          </p:spPr>
        </p:pic>
      </p:grpSp>
      <p:sp>
        <p:nvSpPr>
          <p:cNvPr id="1050" name="TextBox 1042"/>
          <p:cNvSpPr txBox="1"/>
          <p:nvPr/>
        </p:nvSpPr>
        <p:spPr>
          <a:xfrm>
            <a:off x="1143000" y="2400300"/>
            <a:ext cx="15163801" cy="600164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10"/>
              </a:buBlip>
              <a:defRPr/>
            </a:pPr>
            <a:r>
              <a:rPr lang="ko-KR" altLang="en-US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부동산 관련 </a:t>
            </a:r>
            <a:r>
              <a:rPr lang="ko-KR" altLang="en-US" sz="3000" dirty="0" err="1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챗봇에</a:t>
            </a:r>
            <a:r>
              <a:rPr lang="ko-KR" altLang="en-US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대해 조사한 결과</a:t>
            </a:r>
            <a:r>
              <a:rPr lang="en-US" altLang="ko-KR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현재</a:t>
            </a:r>
            <a:r>
              <a:rPr lang="en-US" altLang="ko-KR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(24.5</a:t>
            </a:r>
            <a:r>
              <a:rPr lang="ko-KR" altLang="en-US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월</a:t>
            </a:r>
            <a:r>
              <a:rPr lang="en-US" altLang="ko-KR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r>
              <a:rPr lang="ko-KR" altLang="en-US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16</a:t>
            </a:r>
            <a:r>
              <a:rPr lang="ko-KR" altLang="en-US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개의 </a:t>
            </a:r>
            <a:r>
              <a:rPr lang="ko-KR" altLang="en-US" sz="3000" dirty="0" err="1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챗봇</a:t>
            </a:r>
            <a:r>
              <a:rPr lang="ko-KR" altLang="en-US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서비스 제공 중</a:t>
            </a:r>
            <a:endParaRPr lang="ko-KR" altLang="en-US" sz="3000" dirty="0">
              <a:solidFill>
                <a:schemeClr val="dk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053" name="직사각형 1052"/>
          <p:cNvSpPr/>
          <p:nvPr/>
        </p:nvSpPr>
        <p:spPr>
          <a:xfrm>
            <a:off x="5334000" y="8458200"/>
            <a:ext cx="3733800" cy="83820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10"/>
              </a:buBlip>
              <a:defRPr/>
            </a:pPr>
            <a:endParaRPr lang="ko-KR" altLang="en-US"/>
          </a:p>
        </p:txBody>
      </p:sp>
      <p:sp>
        <p:nvSpPr>
          <p:cNvPr id="1054" name="직사각형 1053"/>
          <p:cNvSpPr/>
          <p:nvPr/>
        </p:nvSpPr>
        <p:spPr>
          <a:xfrm>
            <a:off x="9829800" y="8458200"/>
            <a:ext cx="3581400" cy="800100"/>
          </a:xfrm>
          <a:prstGeom prst="rect">
            <a:avLst/>
          </a:prstGeom>
          <a:solidFill>
            <a:srgbClr val="FFF7CC">
              <a:alpha val="10000"/>
            </a:srgbClr>
          </a:solidFill>
          <a:ln w="190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10"/>
              </a:buBlip>
              <a:defRPr/>
            </a:pPr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1055" name="직사각형 1054"/>
          <p:cNvSpPr/>
          <p:nvPr/>
        </p:nvSpPr>
        <p:spPr>
          <a:xfrm>
            <a:off x="9829800" y="6210300"/>
            <a:ext cx="3581400" cy="68580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10"/>
              </a:buBlip>
              <a:defRPr/>
            </a:pPr>
            <a:endParaRPr lang="ko-KR" altLang="en-US"/>
          </a:p>
        </p:txBody>
      </p:sp>
      <p:sp>
        <p:nvSpPr>
          <p:cNvPr id="1056" name="TextBox 1055"/>
          <p:cNvSpPr txBox="1"/>
          <p:nvPr/>
        </p:nvSpPr>
        <p:spPr>
          <a:xfrm>
            <a:off x="2057400" y="3162300"/>
            <a:ext cx="3200401" cy="853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 b="1" i="1" dirty="0">
                <a:solidFill>
                  <a:srgbClr val="6182D6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16</a:t>
            </a:r>
            <a:r>
              <a:rPr lang="ko-KR" altLang="en-US" sz="2500" b="1" i="1" dirty="0">
                <a:solidFill>
                  <a:srgbClr val="6182D6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개 </a:t>
            </a:r>
            <a:r>
              <a:rPr lang="ko-KR" altLang="en-US" sz="2500" b="1" i="1" dirty="0" smtClean="0">
                <a:solidFill>
                  <a:srgbClr val="6182D6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중 </a:t>
            </a:r>
            <a:r>
              <a:rPr lang="en-US" altLang="ko-KR" sz="2500" b="1" i="1" dirty="0" smtClean="0">
                <a:solidFill>
                  <a:srgbClr val="6182D6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12</a:t>
            </a:r>
            <a:r>
              <a:rPr lang="ko-KR" altLang="en-US" sz="2500" b="1" i="1" dirty="0" smtClean="0">
                <a:solidFill>
                  <a:srgbClr val="6182D6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개 </a:t>
            </a:r>
            <a:r>
              <a:rPr lang="ko-KR" altLang="en-US" sz="2500" b="1" i="1" dirty="0" err="1" smtClean="0">
                <a:solidFill>
                  <a:srgbClr val="6182D6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챗봇은</a:t>
            </a:r>
            <a:endParaRPr lang="ko-KR" altLang="en-US" sz="2500" b="1" i="1" dirty="0">
              <a:solidFill>
                <a:srgbClr val="6182D6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defRPr/>
            </a:pPr>
            <a:r>
              <a:rPr lang="ko-KR" altLang="en-US" sz="2500" b="1" i="1" dirty="0" err="1">
                <a:solidFill>
                  <a:srgbClr val="6182D6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상담사</a:t>
            </a:r>
            <a:r>
              <a:rPr lang="ko-KR" altLang="en-US" sz="2500" b="1" i="1" dirty="0">
                <a:solidFill>
                  <a:srgbClr val="6182D6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500" b="1" i="1" dirty="0" smtClean="0">
                <a:solidFill>
                  <a:srgbClr val="6182D6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연결 </a:t>
            </a:r>
            <a:r>
              <a:rPr lang="ko-KR" altLang="en-US" sz="2500" b="1" i="1" dirty="0">
                <a:solidFill>
                  <a:srgbClr val="6182D6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기능만</a:t>
            </a:r>
            <a:r>
              <a:rPr lang="en-US" altLang="ko-KR" sz="2500" b="1" i="1" dirty="0">
                <a:solidFill>
                  <a:srgbClr val="6182D6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!</a:t>
            </a:r>
          </a:p>
        </p:txBody>
      </p:sp>
      <p:sp>
        <p:nvSpPr>
          <p:cNvPr id="1057" name="TextBox 1056"/>
          <p:cNvSpPr txBox="1"/>
          <p:nvPr/>
        </p:nvSpPr>
        <p:spPr>
          <a:xfrm>
            <a:off x="762000" y="8039100"/>
            <a:ext cx="4191000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500" b="1" i="1">
                <a:solidFill>
                  <a:srgbClr val="6182D6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전세계약 유의사항</a:t>
            </a:r>
            <a:r>
              <a:rPr lang="en-US" altLang="ko-KR" sz="2500" b="1" i="1">
                <a:solidFill>
                  <a:srgbClr val="6182D6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sz="2500" b="1" i="1">
                <a:solidFill>
                  <a:srgbClr val="6182D6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거래신고 조상땅찾기 등 서초구의 부동산정보과 업무지원 목적</a:t>
            </a:r>
            <a:br>
              <a:rPr lang="ko-KR" altLang="en-US" sz="2500" b="1" i="1">
                <a:solidFill>
                  <a:srgbClr val="6182D6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</a:br>
            <a:endParaRPr lang="ko-KR" altLang="en-US" sz="2500" b="1" i="1">
              <a:solidFill>
                <a:srgbClr val="6182D6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59" name="직선 연결선 1058"/>
          <p:cNvCxnSpPr>
            <a:stCxn id="1053" idx="1"/>
          </p:cNvCxnSpPr>
          <p:nvPr/>
        </p:nvCxnSpPr>
        <p:spPr>
          <a:xfrm rot="10800000" flipV="1">
            <a:off x="5029200" y="8877300"/>
            <a:ext cx="304800" cy="5716"/>
          </a:xfrm>
          <a:prstGeom prst="line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60" name="TextBox 1059"/>
          <p:cNvSpPr txBox="1"/>
          <p:nvPr/>
        </p:nvSpPr>
        <p:spPr>
          <a:xfrm>
            <a:off x="14020798" y="6118860"/>
            <a:ext cx="3505202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 b="1" i="1">
                <a:solidFill>
                  <a:srgbClr val="6182D6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‘</a:t>
            </a:r>
            <a:r>
              <a:rPr lang="ko-KR" altLang="en-US" sz="2500" b="1" i="1">
                <a:solidFill>
                  <a:srgbClr val="6182D6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안녕하세요</a:t>
            </a:r>
            <a:r>
              <a:rPr lang="en-US" altLang="ko-KR" sz="2500" b="1" i="1">
                <a:solidFill>
                  <a:srgbClr val="6182D6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’</a:t>
            </a:r>
            <a:r>
              <a:rPr lang="ko-KR" altLang="en-US" sz="2500" b="1" i="1">
                <a:solidFill>
                  <a:srgbClr val="6182D6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인사도 이해 불가한 무늬만 챗봇</a:t>
            </a:r>
          </a:p>
        </p:txBody>
      </p:sp>
      <p:sp>
        <p:nvSpPr>
          <p:cNvPr id="1061" name="직사각형 1060"/>
          <p:cNvSpPr/>
          <p:nvPr/>
        </p:nvSpPr>
        <p:spPr>
          <a:xfrm>
            <a:off x="9829800" y="7696200"/>
            <a:ext cx="3581400" cy="68580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10"/>
              </a:buBlip>
              <a:defRPr/>
            </a:pPr>
            <a:endParaRPr lang="ko-KR" altLang="en-US"/>
          </a:p>
        </p:txBody>
      </p:sp>
      <p:sp>
        <p:nvSpPr>
          <p:cNvPr id="1062" name="TextBox 1061"/>
          <p:cNvSpPr txBox="1"/>
          <p:nvPr/>
        </p:nvSpPr>
        <p:spPr>
          <a:xfrm>
            <a:off x="14020800" y="7612380"/>
            <a:ext cx="32004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500" b="1" i="1">
                <a:solidFill>
                  <a:srgbClr val="6182D6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부동산 소식과 관련된 광고성 정보 제공 </a:t>
            </a:r>
          </a:p>
        </p:txBody>
      </p:sp>
      <p:cxnSp>
        <p:nvCxnSpPr>
          <p:cNvPr id="1063" name="직선 연결선 1062"/>
          <p:cNvCxnSpPr>
            <a:stCxn id="1062" idx="1"/>
            <a:endCxn id="1061" idx="3"/>
          </p:cNvCxnSpPr>
          <p:nvPr/>
        </p:nvCxnSpPr>
        <p:spPr>
          <a:xfrm flipH="1" flipV="1">
            <a:off x="13411200" y="8039100"/>
            <a:ext cx="609600" cy="4167"/>
          </a:xfrm>
          <a:prstGeom prst="line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64" name="직선 연결선 1063"/>
          <p:cNvCxnSpPr>
            <a:stCxn id="1060" idx="1"/>
            <a:endCxn id="1055" idx="3"/>
          </p:cNvCxnSpPr>
          <p:nvPr/>
        </p:nvCxnSpPr>
        <p:spPr>
          <a:xfrm flipH="1" flipV="1">
            <a:off x="13411200" y="6553200"/>
            <a:ext cx="609598" cy="188908"/>
          </a:xfrm>
          <a:prstGeom prst="line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65" name="그림 1064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4097000" y="3120320"/>
            <a:ext cx="3223260" cy="2861379"/>
          </a:xfrm>
          <a:prstGeom prst="rect">
            <a:avLst/>
          </a:prstGeom>
        </p:spPr>
      </p:pic>
      <p:pic>
        <p:nvPicPr>
          <p:cNvPr id="1066" name="그림 1065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990600" y="5382986"/>
            <a:ext cx="3788229" cy="1219200"/>
          </a:xfrm>
          <a:prstGeom prst="rect">
            <a:avLst/>
          </a:prstGeom>
        </p:spPr>
      </p:pic>
      <p:pic>
        <p:nvPicPr>
          <p:cNvPr id="1067" name="그림 1066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990600" y="6632666"/>
            <a:ext cx="3840480" cy="1254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0304" y="592427"/>
            <a:ext cx="17038096" cy="9152381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24" name="Object 11"/>
          <p:cNvSpPr txBox="1"/>
          <p:nvPr/>
        </p:nvSpPr>
        <p:spPr>
          <a:xfrm>
            <a:off x="1219200" y="1727551"/>
            <a:ext cx="5196874" cy="6155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34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유사 서비스 분석</a:t>
            </a:r>
            <a:r>
              <a:rPr lang="en-US" altLang="ko-KR" sz="34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(</a:t>
            </a:r>
            <a:r>
              <a:rPr lang="en-US" altLang="ko-KR" sz="3400" b="1" kern="0" spc="100" dirty="0" smtClean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2/8)</a:t>
            </a:r>
            <a:endParaRPr lang="en-US" altLang="ko-KR" sz="3400" b="1" kern="0" spc="100" dirty="0">
              <a:solidFill>
                <a:srgbClr val="1B1760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grpSp>
        <p:nvGrpSpPr>
          <p:cNvPr id="1044" name="그룹 1003"/>
          <p:cNvGrpSpPr/>
          <p:nvPr/>
        </p:nvGrpSpPr>
        <p:grpSpPr>
          <a:xfrm>
            <a:off x="914401" y="497302"/>
            <a:ext cx="4953000" cy="988598"/>
            <a:chOff x="13594422" y="421102"/>
            <a:chExt cx="2826656" cy="1503992"/>
          </a:xfrm>
        </p:grpSpPr>
        <p:pic>
          <p:nvPicPr>
            <p:cNvPr id="1045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sp>
        <p:nvSpPr>
          <p:cNvPr id="1046" name="Object 11"/>
          <p:cNvSpPr txBox="1"/>
          <p:nvPr/>
        </p:nvSpPr>
        <p:spPr>
          <a:xfrm>
            <a:off x="1524000" y="571500"/>
            <a:ext cx="38100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2.</a:t>
            </a:r>
            <a:r>
              <a:rPr lang="ko-KR" altLang="en-US" sz="3200" b="1" kern="0" spc="10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배경 및 필요성</a:t>
            </a: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6</a:t>
            </a:fld>
            <a:endParaRPr lang="en-US">
              <a:latin typeface="나눔고딕 ExtraBold"/>
              <a:ea typeface="나눔고딕 ExtraBold"/>
            </a:endParaRPr>
          </a:p>
        </p:txBody>
      </p:sp>
      <p:pic>
        <p:nvPicPr>
          <p:cNvPr id="1050" name="그림 104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483099" y="3086100"/>
            <a:ext cx="11061701" cy="548640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2944204" y="3619500"/>
            <a:ext cx="6961795" cy="4572000"/>
            <a:chOff x="8914943" y="6196804"/>
            <a:chExt cx="4115256" cy="3128844"/>
          </a:xfrm>
        </p:grpSpPr>
        <p:sp>
          <p:nvSpPr>
            <p:cNvPr id="4" name="직사각형 3"/>
            <p:cNvSpPr/>
            <p:nvPr/>
          </p:nvSpPr>
          <p:spPr>
            <a:xfrm>
              <a:off x="9525000" y="6721352"/>
              <a:ext cx="3505199" cy="260429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별: 꼭짓점 5개 8"/>
            <p:cNvSpPr/>
            <p:nvPr/>
          </p:nvSpPr>
          <p:spPr>
            <a:xfrm>
              <a:off x="8914943" y="6196804"/>
              <a:ext cx="1220113" cy="89196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051" name="TextBox 1042"/>
          <p:cNvSpPr txBox="1"/>
          <p:nvPr/>
        </p:nvSpPr>
        <p:spPr>
          <a:xfrm>
            <a:off x="1295400" y="2552700"/>
            <a:ext cx="6019800" cy="600164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7"/>
              </a:buBlip>
              <a:defRPr/>
            </a:pPr>
            <a:r>
              <a:rPr lang="ko-KR" altLang="en-US" sz="3000" dirty="0" err="1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부동산플래닛</a:t>
            </a:r>
            <a:endParaRPr lang="ko-KR" altLang="en-US" sz="3000" dirty="0">
              <a:solidFill>
                <a:schemeClr val="dk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0304" y="571500"/>
            <a:ext cx="17038096" cy="9152381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24" name="Object 11"/>
          <p:cNvSpPr txBox="1"/>
          <p:nvPr/>
        </p:nvSpPr>
        <p:spPr>
          <a:xfrm>
            <a:off x="1203926" y="1725930"/>
            <a:ext cx="5654074" cy="6155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34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유사 서비스 분석</a:t>
            </a:r>
            <a:r>
              <a:rPr lang="en-US" altLang="ko-KR" sz="34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(</a:t>
            </a:r>
            <a:r>
              <a:rPr lang="en-US" altLang="ko-KR" sz="3400" b="1" kern="0" spc="100" dirty="0" smtClean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3/8)</a:t>
            </a:r>
            <a:endParaRPr lang="en-US" altLang="ko-KR" sz="3400" b="1" kern="0" spc="100" dirty="0">
              <a:solidFill>
                <a:srgbClr val="1B1760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grpSp>
        <p:nvGrpSpPr>
          <p:cNvPr id="1044" name="그룹 1003"/>
          <p:cNvGrpSpPr/>
          <p:nvPr/>
        </p:nvGrpSpPr>
        <p:grpSpPr>
          <a:xfrm>
            <a:off x="914401" y="497302"/>
            <a:ext cx="4953000" cy="988598"/>
            <a:chOff x="13594422" y="421102"/>
            <a:chExt cx="2826656" cy="1503992"/>
          </a:xfrm>
        </p:grpSpPr>
        <p:pic>
          <p:nvPicPr>
            <p:cNvPr id="1045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sp>
        <p:nvSpPr>
          <p:cNvPr id="1046" name="Object 11"/>
          <p:cNvSpPr txBox="1"/>
          <p:nvPr/>
        </p:nvSpPr>
        <p:spPr>
          <a:xfrm>
            <a:off x="1524000" y="571500"/>
            <a:ext cx="38100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2.</a:t>
            </a:r>
            <a:r>
              <a:rPr lang="ko-KR" altLang="en-US" sz="3200" b="1" kern="0" spc="10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배경 및 필요성</a:t>
            </a: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7</a:t>
            </a:fld>
            <a:endParaRPr lang="en-US">
              <a:latin typeface="나눔고딕 ExtraBold"/>
              <a:ea typeface="나눔고딕 ExtraBold"/>
            </a:endParaRPr>
          </a:p>
        </p:txBody>
      </p:sp>
      <p:sp>
        <p:nvSpPr>
          <p:cNvPr id="1051" name="TextBox 1042"/>
          <p:cNvSpPr txBox="1"/>
          <p:nvPr/>
        </p:nvSpPr>
        <p:spPr>
          <a:xfrm>
            <a:off x="1295400" y="2552700"/>
            <a:ext cx="6019800" cy="600164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6"/>
              </a:buBlip>
              <a:defRPr/>
            </a:pPr>
            <a:r>
              <a:rPr lang="ko-KR" altLang="en-US" sz="3000" dirty="0" err="1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부동산플래닛</a:t>
            </a:r>
            <a:endParaRPr lang="ko-KR" altLang="en-US" sz="3000" dirty="0">
              <a:solidFill>
                <a:schemeClr val="dk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1057" name="그룹 1056"/>
          <p:cNvGrpSpPr/>
          <p:nvPr/>
        </p:nvGrpSpPr>
        <p:grpSpPr>
          <a:xfrm>
            <a:off x="8686800" y="3086100"/>
            <a:ext cx="7945376" cy="6172200"/>
            <a:chOff x="1600200" y="3162300"/>
            <a:chExt cx="7945376" cy="6172200"/>
          </a:xfrm>
        </p:grpSpPr>
        <p:pic>
          <p:nvPicPr>
            <p:cNvPr id="1052" name="그림 105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600200" y="3162300"/>
              <a:ext cx="7945375" cy="6172200"/>
            </a:xfrm>
            <a:prstGeom prst="rect">
              <a:avLst/>
            </a:prstGeom>
          </p:spPr>
        </p:pic>
        <p:sp>
          <p:nvSpPr>
            <p:cNvPr id="1054" name="직사각형 1053"/>
            <p:cNvSpPr/>
            <p:nvPr/>
          </p:nvSpPr>
          <p:spPr>
            <a:xfrm>
              <a:off x="7924800" y="4762500"/>
              <a:ext cx="685800" cy="76200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55" name="직사각형 1054"/>
            <p:cNvSpPr/>
            <p:nvPr/>
          </p:nvSpPr>
          <p:spPr>
            <a:xfrm>
              <a:off x="1676400" y="6362700"/>
              <a:ext cx="4191000" cy="45720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056" name="그림 105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821161" y="3235452"/>
            <a:ext cx="4113038" cy="6099048"/>
          </a:xfrm>
          <a:prstGeom prst="rect">
            <a:avLst/>
          </a:prstGeom>
        </p:spPr>
      </p:pic>
      <p:sp>
        <p:nvSpPr>
          <p:cNvPr id="1058" name="직사각형 1057"/>
          <p:cNvSpPr/>
          <p:nvPr/>
        </p:nvSpPr>
        <p:spPr>
          <a:xfrm>
            <a:off x="3124200" y="8572500"/>
            <a:ext cx="2895600" cy="609600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9" name="오른쪽 화살표 1058"/>
          <p:cNvSpPr/>
          <p:nvPr/>
        </p:nvSpPr>
        <p:spPr>
          <a:xfrm>
            <a:off x="7391400" y="58293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9600" y="592427"/>
            <a:ext cx="17038096" cy="9152381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24" name="Object 11"/>
          <p:cNvSpPr txBox="1"/>
          <p:nvPr/>
        </p:nvSpPr>
        <p:spPr>
          <a:xfrm>
            <a:off x="1203926" y="1725930"/>
            <a:ext cx="5425474" cy="6155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34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유사 서비스 분석</a:t>
            </a:r>
            <a:r>
              <a:rPr lang="en-US" altLang="ko-KR" sz="34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(</a:t>
            </a:r>
            <a:r>
              <a:rPr lang="en-US" altLang="ko-KR" sz="3400" b="1" kern="0" spc="100" dirty="0" smtClean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4/8)</a:t>
            </a:r>
            <a:endParaRPr lang="en-US" altLang="ko-KR" sz="3400" b="1" kern="0" spc="100" dirty="0">
              <a:solidFill>
                <a:srgbClr val="1B1760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grpSp>
        <p:nvGrpSpPr>
          <p:cNvPr id="1044" name="그룹 1003"/>
          <p:cNvGrpSpPr/>
          <p:nvPr/>
        </p:nvGrpSpPr>
        <p:grpSpPr>
          <a:xfrm>
            <a:off x="914401" y="497302"/>
            <a:ext cx="4953000" cy="988598"/>
            <a:chOff x="13594422" y="421102"/>
            <a:chExt cx="2826656" cy="1503992"/>
          </a:xfrm>
        </p:grpSpPr>
        <p:pic>
          <p:nvPicPr>
            <p:cNvPr id="1045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sp>
        <p:nvSpPr>
          <p:cNvPr id="1046" name="Object 11"/>
          <p:cNvSpPr txBox="1"/>
          <p:nvPr/>
        </p:nvSpPr>
        <p:spPr>
          <a:xfrm>
            <a:off x="1524000" y="571500"/>
            <a:ext cx="38100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2.</a:t>
            </a:r>
            <a:r>
              <a:rPr lang="ko-KR" altLang="en-US" sz="3200" b="1" kern="0" spc="10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배경 및 필요성</a:t>
            </a: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8</a:t>
            </a:fld>
            <a:endParaRPr lang="en-US">
              <a:latin typeface="나눔고딕 ExtraBold"/>
              <a:ea typeface="나눔고딕 ExtraBold"/>
            </a:endParaRPr>
          </a:p>
        </p:txBody>
      </p:sp>
      <p:sp>
        <p:nvSpPr>
          <p:cNvPr id="1051" name="TextBox 1042"/>
          <p:cNvSpPr txBox="1"/>
          <p:nvPr/>
        </p:nvSpPr>
        <p:spPr>
          <a:xfrm>
            <a:off x="1295400" y="2552700"/>
            <a:ext cx="6019800" cy="600164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6"/>
              </a:buBlip>
              <a:defRPr/>
            </a:pPr>
            <a:r>
              <a:rPr lang="ko-KR" altLang="en-US" sz="3000" dirty="0" err="1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부동산플래닛</a:t>
            </a:r>
            <a:endParaRPr lang="ko-KR" altLang="en-US" sz="3000" dirty="0">
              <a:solidFill>
                <a:schemeClr val="dk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059" name="오른쪽 화살표 1058"/>
          <p:cNvSpPr/>
          <p:nvPr/>
        </p:nvSpPr>
        <p:spPr>
          <a:xfrm>
            <a:off x="7620000" y="58293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60" name="그림 105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418713" y="3390900"/>
            <a:ext cx="3820287" cy="5791200"/>
          </a:xfrm>
          <a:prstGeom prst="rect">
            <a:avLst/>
          </a:prstGeom>
        </p:spPr>
      </p:pic>
      <p:sp>
        <p:nvSpPr>
          <p:cNvPr id="1058" name="직사각형 1057"/>
          <p:cNvSpPr/>
          <p:nvPr/>
        </p:nvSpPr>
        <p:spPr>
          <a:xfrm>
            <a:off x="3654933" y="8343900"/>
            <a:ext cx="3352800" cy="609600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61" name="그림 106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144000" y="3162300"/>
            <a:ext cx="5791200" cy="6085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1021</TotalTime>
  <Words>2217</Words>
  <Application>Microsoft Office PowerPoint</Application>
  <PresentationFormat>사용자 지정</PresentationFormat>
  <Paragraphs>578</Paragraphs>
  <Slides>39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54" baseType="lpstr">
      <vt:lpstr>?? ??</vt:lpstr>
      <vt:lpstr>D2Coding</vt:lpstr>
      <vt:lpstr>Pretendard Medium</vt:lpstr>
      <vt:lpstr>Pretendard SemiBold</vt:lpstr>
      <vt:lpstr>나눔고딕 ExtraBold</vt:lpstr>
      <vt:lpstr>돋움</vt:lpstr>
      <vt:lpstr>맑은 고딕</vt:lpstr>
      <vt:lpstr>맑은 고딕 Semilight</vt:lpstr>
      <vt:lpstr>한컴 윤체 B</vt:lpstr>
      <vt:lpstr>휴먼둥근헤드라인</vt:lpstr>
      <vt:lpstr>휴먼엑스포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human</cp:lastModifiedBy>
  <cp:revision>646</cp:revision>
  <dcterms:created xsi:type="dcterms:W3CDTF">2024-03-13T21:39:25Z</dcterms:created>
  <dcterms:modified xsi:type="dcterms:W3CDTF">2024-05-30T01:44:38Z</dcterms:modified>
  <cp:version/>
</cp:coreProperties>
</file>